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2"/>
  </p:notesMasterIdLst>
  <p:sldIdLst>
    <p:sldId id="256" r:id="rId2"/>
    <p:sldId id="257" r:id="rId3"/>
    <p:sldId id="258" r:id="rId4"/>
    <p:sldId id="259" r:id="rId5"/>
    <p:sldId id="260" r:id="rId6"/>
    <p:sldId id="261" r:id="rId7"/>
    <p:sldId id="262" r:id="rId8"/>
    <p:sldId id="263" r:id="rId9"/>
    <p:sldId id="264" r:id="rId10"/>
    <p:sldId id="265" r:id="rId11"/>
    <p:sldId id="266" r:id="rId12"/>
    <p:sldId id="275" r:id="rId13"/>
    <p:sldId id="267" r:id="rId14"/>
    <p:sldId id="268" r:id="rId15"/>
    <p:sldId id="269" r:id="rId16"/>
    <p:sldId id="270" r:id="rId17"/>
    <p:sldId id="271" r:id="rId18"/>
    <p:sldId id="274" r:id="rId19"/>
    <p:sldId id="272" r:id="rId20"/>
    <p:sldId id="273" r:id="rId21"/>
  </p:sldIdLst>
  <p:sldSz cx="18288000" cy="10287000"/>
  <p:notesSz cx="6858000" cy="9144000"/>
  <p:embeddedFontLst>
    <p:embeddedFont>
      <p:font typeface="Canva Sans" panose="020B0604020202020204" charset="0"/>
      <p:regular r:id="rId23"/>
    </p:embeddedFont>
    <p:embeddedFont>
      <p:font typeface="Canva Sans Bold" panose="020B0604020202020204" charset="0"/>
      <p:regular r:id="rId24"/>
    </p:embeddedFont>
    <p:embeddedFont>
      <p:font typeface="Cormorant Garamond Bold" panose="020B0604020202020204" charset="0"/>
      <p:regular r:id="rId25"/>
    </p:embeddedFont>
    <p:embeddedFont>
      <p:font typeface="Cormorant Garamond Bold Italics" panose="020B0604020202020204" charset="0"/>
      <p:regular r:id="rId26"/>
    </p:embeddedFont>
    <p:embeddedFont>
      <p:font typeface="Glacial Indifference" panose="020B0604020202020204" charset="0"/>
      <p:regular r:id="rId27"/>
    </p:embeddedFont>
    <p:embeddedFont>
      <p:font typeface="Glacial Indifference Bold" panose="020B0604020202020204" charset="0"/>
      <p:regular r:id="rId2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p:scale>
          <a:sx n="47" d="100"/>
          <a:sy n="47" d="100"/>
        </p:scale>
        <p:origin x="500" y="4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1210A35-2B2C-4ADB-BCD6-1D7B482BF9CD}" type="datetimeFigureOut">
              <a:rPr lang="en-IN" smtClean="0"/>
              <a:t>21-01-2026</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411E3D4-4678-44D2-9CF7-A0C7F4BEA3C3}" type="slidenum">
              <a:rPr lang="en-IN" smtClean="0"/>
              <a:t>‹#›</a:t>
            </a:fld>
            <a:endParaRPr lang="en-IN"/>
          </a:p>
        </p:txBody>
      </p:sp>
    </p:spTree>
    <p:extLst>
      <p:ext uri="{BB962C8B-B14F-4D97-AF65-F5344CB8AC3E}">
        <p14:creationId xmlns:p14="http://schemas.microsoft.com/office/powerpoint/2010/main" val="1913255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5411E3D4-4678-44D2-9CF7-A0C7F4BEA3C3}" type="slidenum">
              <a:rPr lang="en-IN" smtClean="0"/>
              <a:t>14</a:t>
            </a:fld>
            <a:endParaRPr lang="en-IN"/>
          </a:p>
        </p:txBody>
      </p:sp>
    </p:spTree>
    <p:extLst>
      <p:ext uri="{BB962C8B-B14F-4D97-AF65-F5344CB8AC3E}">
        <p14:creationId xmlns:p14="http://schemas.microsoft.com/office/powerpoint/2010/main" val="23290686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1/21/2026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1/21/2026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1/21/2026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1/21/2026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1/21/2026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1/21/2026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1/21/2026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hyperlink" Target="https://www.researchgate.net/publication/376558811_GSM-GPS%20Based_Animal_Tracking_System_Improving_Wildlife_Monitoring_Efforts%20https:/www.e3s-conferences.org/articles/e3sconf/pdf/2024/37/e3sconf_icftest2024_01041.pdf%20https:/www.researchgate.net/publication/325635623_Animal_monitoring_based_on_IoT_technologies%20https:/www.ncbi.nlm.nih.gov/pmc/articles/PMC4880690/" TargetMode="Externa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svg"/><Relationship Id="rId7" Type="http://schemas.openxmlformats.org/officeDocument/2006/relationships/image" Target="../media/image8.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12.svg"/><Relationship Id="rId5" Type="http://schemas.openxmlformats.org/officeDocument/2006/relationships/image" Target="../media/image6.sv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svg"/></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204" r="-2204"/>
            </a:stretch>
          </a:blipFill>
        </p:spPr>
      </p:sp>
      <p:sp>
        <p:nvSpPr>
          <p:cNvPr id="5" name="TextBox 5"/>
          <p:cNvSpPr txBox="1"/>
          <p:nvPr/>
        </p:nvSpPr>
        <p:spPr>
          <a:xfrm>
            <a:off x="1219200" y="4067507"/>
            <a:ext cx="15662078" cy="2295565"/>
          </a:xfrm>
          <a:prstGeom prst="rect">
            <a:avLst/>
          </a:prstGeom>
        </p:spPr>
        <p:txBody>
          <a:bodyPr wrap="square" lIns="0" tIns="0" rIns="0" bIns="0" rtlCol="0" anchor="t">
            <a:spAutoFit/>
          </a:bodyPr>
          <a:lstStyle/>
          <a:p>
            <a:pPr lvl="0" algn="ctr">
              <a:lnSpc>
                <a:spcPts val="5892"/>
              </a:lnSpc>
            </a:pPr>
            <a:r>
              <a:rPr lang="en-US" sz="5892" b="1" i="1" dirty="0">
                <a:solidFill>
                  <a:srgbClr val="E30D08"/>
                </a:solidFill>
                <a:latin typeface="Cormorant Garamond Bold Italics"/>
                <a:ea typeface="Cormorant Garamond Bold Italics"/>
                <a:cs typeface="Cormorant Garamond Bold Italics"/>
                <a:sym typeface="Cormorant Garamond Bold Italics"/>
              </a:rPr>
              <a:t>“IoT-Based Intelligent  System for Real-time Monitoring of Animal Health and Geolocation for Enhanced  Surveillance and Farm Management”</a:t>
            </a:r>
          </a:p>
        </p:txBody>
      </p:sp>
      <p:sp>
        <p:nvSpPr>
          <p:cNvPr id="6" name="Freeform 6"/>
          <p:cNvSpPr/>
          <p:nvPr/>
        </p:nvSpPr>
        <p:spPr>
          <a:xfrm>
            <a:off x="2659171" y="95250"/>
            <a:ext cx="13797116" cy="2351884"/>
          </a:xfrm>
          <a:custGeom>
            <a:avLst/>
            <a:gdLst/>
            <a:ahLst/>
            <a:cxnLst/>
            <a:rect l="l" t="t" r="r" b="b"/>
            <a:pathLst>
              <a:path w="13797116" h="2351884">
                <a:moveTo>
                  <a:pt x="0" y="0"/>
                </a:moveTo>
                <a:lnTo>
                  <a:pt x="13797116" y="0"/>
                </a:lnTo>
                <a:lnTo>
                  <a:pt x="13797116" y="2351884"/>
                </a:lnTo>
                <a:lnTo>
                  <a:pt x="0" y="2351884"/>
                </a:lnTo>
                <a:lnTo>
                  <a:pt x="0" y="0"/>
                </a:lnTo>
                <a:close/>
              </a:path>
            </a:pathLst>
          </a:custGeom>
          <a:blipFill>
            <a:blip r:embed="rId3"/>
            <a:stretch>
              <a:fillRect t="-1154" r="-215" b="-284"/>
            </a:stretch>
          </a:blipFill>
        </p:spPr>
      </p:sp>
      <p:sp>
        <p:nvSpPr>
          <p:cNvPr id="8" name="TextBox 8"/>
          <p:cNvSpPr txBox="1"/>
          <p:nvPr/>
        </p:nvSpPr>
        <p:spPr>
          <a:xfrm>
            <a:off x="2502813" y="2768156"/>
            <a:ext cx="12772407" cy="580390"/>
          </a:xfrm>
          <a:prstGeom prst="rect">
            <a:avLst/>
          </a:prstGeom>
        </p:spPr>
        <p:txBody>
          <a:bodyPr lIns="0" tIns="0" rIns="0" bIns="0" rtlCol="0" anchor="t">
            <a:spAutoFit/>
          </a:bodyPr>
          <a:lstStyle/>
          <a:p>
            <a:pPr algn="ctr">
              <a:lnSpc>
                <a:spcPts val="4759"/>
              </a:lnSpc>
            </a:pPr>
            <a:r>
              <a:rPr lang="en-US" sz="3399">
                <a:solidFill>
                  <a:srgbClr val="000000"/>
                </a:solidFill>
                <a:latin typeface="Canva Sans"/>
                <a:ea typeface="Canva Sans"/>
                <a:cs typeface="Canva Sans"/>
                <a:sym typeface="Canva Sans"/>
              </a:rPr>
              <a:t>Department of Electronics and Communication Engineering</a:t>
            </a:r>
          </a:p>
        </p:txBody>
      </p:sp>
      <p:sp>
        <p:nvSpPr>
          <p:cNvPr id="10" name="TextBox 10"/>
          <p:cNvSpPr txBox="1"/>
          <p:nvPr/>
        </p:nvSpPr>
        <p:spPr>
          <a:xfrm>
            <a:off x="6096000" y="7010400"/>
            <a:ext cx="5334000" cy="3181350"/>
          </a:xfrm>
          <a:prstGeom prst="rect">
            <a:avLst/>
          </a:prstGeom>
        </p:spPr>
        <p:txBody>
          <a:bodyPr wrap="square" lIns="0" tIns="0" rIns="0" bIns="0" rtlCol="0" anchor="t">
            <a:spAutoFit/>
          </a:bodyPr>
          <a:lstStyle/>
          <a:p>
            <a:pPr algn="l">
              <a:lnSpc>
                <a:spcPts val="4200"/>
              </a:lnSpc>
            </a:pPr>
            <a:r>
              <a:rPr lang="en-US" sz="3000" b="1" dirty="0">
                <a:solidFill>
                  <a:srgbClr val="2D3880"/>
                </a:solidFill>
                <a:latin typeface="Canva Sans Bold"/>
                <a:ea typeface="Canva Sans Bold"/>
                <a:cs typeface="Canva Sans Bold"/>
                <a:sym typeface="Canva Sans Bold"/>
              </a:rPr>
              <a:t>Presented by : </a:t>
            </a:r>
          </a:p>
          <a:p>
            <a:pPr algn="l">
              <a:lnSpc>
                <a:spcPts val="4200"/>
              </a:lnSpc>
            </a:pPr>
            <a:r>
              <a:rPr lang="en-US" sz="3000" dirty="0">
                <a:solidFill>
                  <a:srgbClr val="000000"/>
                </a:solidFill>
                <a:latin typeface="Canva Sans"/>
                <a:ea typeface="Canva Sans"/>
                <a:cs typeface="Canva Sans"/>
                <a:sym typeface="Canva Sans"/>
              </a:rPr>
              <a:t>G. Sharanya     (21271A0442)</a:t>
            </a:r>
          </a:p>
          <a:p>
            <a:pPr algn="l">
              <a:lnSpc>
                <a:spcPts val="4200"/>
              </a:lnSpc>
            </a:pPr>
            <a:r>
              <a:rPr lang="en-US" sz="3000" dirty="0">
                <a:solidFill>
                  <a:srgbClr val="000000"/>
                </a:solidFill>
                <a:latin typeface="Canva Sans"/>
                <a:ea typeface="Canva Sans"/>
                <a:cs typeface="Canva Sans"/>
                <a:sym typeface="Canva Sans"/>
              </a:rPr>
              <a:t>V. Sai Koushik (21271A0435)</a:t>
            </a:r>
          </a:p>
          <a:p>
            <a:pPr algn="l">
              <a:lnSpc>
                <a:spcPts val="4200"/>
              </a:lnSpc>
            </a:pPr>
            <a:r>
              <a:rPr lang="en-US" sz="3000" dirty="0">
                <a:solidFill>
                  <a:srgbClr val="000000"/>
                </a:solidFill>
                <a:latin typeface="Canva Sans"/>
                <a:ea typeface="Canva Sans"/>
                <a:cs typeface="Canva Sans"/>
                <a:sym typeface="Canva Sans"/>
              </a:rPr>
              <a:t>P. Sumanth     (21271A0454)</a:t>
            </a:r>
          </a:p>
          <a:p>
            <a:pPr algn="l">
              <a:lnSpc>
                <a:spcPts val="4200"/>
              </a:lnSpc>
            </a:pPr>
            <a:r>
              <a:rPr lang="en-US" sz="3000" dirty="0">
                <a:solidFill>
                  <a:srgbClr val="000000"/>
                </a:solidFill>
                <a:latin typeface="Canva Sans"/>
                <a:ea typeface="Canva Sans"/>
                <a:cs typeface="Canva Sans"/>
                <a:sym typeface="Canva Sans"/>
              </a:rPr>
              <a:t>N. Mahesh       (21271A0420)</a:t>
            </a:r>
          </a:p>
          <a:p>
            <a:pPr algn="l">
              <a:lnSpc>
                <a:spcPts val="4200"/>
              </a:lnSpc>
            </a:pPr>
            <a:endParaRPr lang="en-US" sz="3000" dirty="0">
              <a:solidFill>
                <a:srgbClr val="000000"/>
              </a:solidFill>
              <a:latin typeface="Canva Sans"/>
              <a:ea typeface="Canva Sans"/>
              <a:cs typeface="Canva Sans"/>
              <a:sym typeface="Canva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508266" y="1966005"/>
            <a:ext cx="10320155" cy="5981065"/>
          </a:xfrm>
          <a:prstGeom prst="rect">
            <a:avLst/>
          </a:prstGeom>
        </p:spPr>
        <p:txBody>
          <a:bodyPr lIns="0" tIns="0" rIns="0" bIns="0" rtlCol="0" anchor="t">
            <a:spAutoFit/>
          </a:bodyPr>
          <a:lstStyle/>
          <a:p>
            <a:pPr marL="734059" lvl="1" indent="-367030" algn="l">
              <a:lnSpc>
                <a:spcPts val="4759"/>
              </a:lnSpc>
              <a:buFont typeface="Arial"/>
              <a:buChar char="•"/>
            </a:pPr>
            <a:r>
              <a:rPr lang="en-US" sz="3399">
                <a:solidFill>
                  <a:srgbClr val="153969"/>
                </a:solidFill>
                <a:latin typeface="Canva Sans"/>
                <a:ea typeface="Canva Sans"/>
                <a:cs typeface="Canva Sans"/>
                <a:sym typeface="Canva Sans"/>
              </a:rPr>
              <a:t>NodeMCU ESP32</a:t>
            </a:r>
          </a:p>
          <a:p>
            <a:pPr marL="734059" lvl="1" indent="-367030" algn="l">
              <a:lnSpc>
                <a:spcPts val="4759"/>
              </a:lnSpc>
              <a:buFont typeface="Arial"/>
              <a:buChar char="•"/>
            </a:pPr>
            <a:r>
              <a:rPr lang="en-US" sz="3399">
                <a:solidFill>
                  <a:srgbClr val="153969"/>
                </a:solidFill>
                <a:latin typeface="Canva Sans"/>
                <a:ea typeface="Canva Sans"/>
                <a:cs typeface="Canva Sans"/>
                <a:sym typeface="Canva Sans"/>
              </a:rPr>
              <a:t>DS18B20 Temperature Sensor</a:t>
            </a:r>
          </a:p>
          <a:p>
            <a:pPr marL="734059" lvl="1" indent="-367030" algn="l">
              <a:lnSpc>
                <a:spcPts val="4759"/>
              </a:lnSpc>
              <a:buFont typeface="Arial"/>
              <a:buChar char="•"/>
            </a:pPr>
            <a:r>
              <a:rPr lang="en-US" sz="3399">
                <a:solidFill>
                  <a:srgbClr val="153969"/>
                </a:solidFill>
                <a:latin typeface="Canva Sans"/>
                <a:ea typeface="Canva Sans"/>
                <a:cs typeface="Canva Sans"/>
                <a:sym typeface="Canva Sans"/>
              </a:rPr>
              <a:t>MAX30100 Heart Rate Sensor</a:t>
            </a:r>
          </a:p>
          <a:p>
            <a:pPr marL="734059" lvl="1" indent="-367030" algn="l">
              <a:lnSpc>
                <a:spcPts val="4759"/>
              </a:lnSpc>
              <a:buFont typeface="Arial"/>
              <a:buChar char="•"/>
            </a:pPr>
            <a:r>
              <a:rPr lang="en-US" sz="3399">
                <a:solidFill>
                  <a:srgbClr val="153969"/>
                </a:solidFill>
                <a:latin typeface="Canva Sans"/>
                <a:ea typeface="Canva Sans"/>
                <a:cs typeface="Canva Sans"/>
                <a:sym typeface="Canva Sans"/>
              </a:rPr>
              <a:t>ADXL335 Accelerometer Sensor</a:t>
            </a:r>
          </a:p>
          <a:p>
            <a:pPr marL="734059" lvl="1" indent="-367030" algn="l">
              <a:lnSpc>
                <a:spcPts val="4759"/>
              </a:lnSpc>
              <a:buFont typeface="Arial"/>
              <a:buChar char="•"/>
            </a:pPr>
            <a:r>
              <a:rPr lang="en-US" sz="3399">
                <a:solidFill>
                  <a:srgbClr val="153969"/>
                </a:solidFill>
                <a:latin typeface="Canva Sans"/>
                <a:ea typeface="Canva Sans"/>
                <a:cs typeface="Canva Sans"/>
                <a:sym typeface="Canva Sans"/>
              </a:rPr>
              <a:t>GPS Neo 6M</a:t>
            </a:r>
          </a:p>
          <a:p>
            <a:pPr marL="734059" lvl="1" indent="-367030" algn="l">
              <a:lnSpc>
                <a:spcPts val="4759"/>
              </a:lnSpc>
              <a:buFont typeface="Arial"/>
              <a:buChar char="•"/>
            </a:pPr>
            <a:r>
              <a:rPr lang="en-US" sz="3399">
                <a:solidFill>
                  <a:srgbClr val="153969"/>
                </a:solidFill>
                <a:latin typeface="Canva Sans"/>
                <a:ea typeface="Canva Sans"/>
                <a:cs typeface="Canva Sans"/>
                <a:sym typeface="Canva Sans"/>
              </a:rPr>
              <a:t>Galvanic Skin Response (GSR) Sensor</a:t>
            </a:r>
          </a:p>
          <a:p>
            <a:pPr marL="734059" lvl="1" indent="-367030" algn="l">
              <a:lnSpc>
                <a:spcPts val="4759"/>
              </a:lnSpc>
              <a:buFont typeface="Arial"/>
              <a:buChar char="•"/>
            </a:pPr>
            <a:r>
              <a:rPr lang="en-US" sz="3399">
                <a:solidFill>
                  <a:srgbClr val="153969"/>
                </a:solidFill>
                <a:latin typeface="Canva Sans"/>
                <a:ea typeface="Canva Sans"/>
                <a:cs typeface="Canva Sans"/>
                <a:sym typeface="Canva Sans"/>
              </a:rPr>
              <a:t>BME680 Sensor</a:t>
            </a:r>
          </a:p>
          <a:p>
            <a:pPr marL="734059" lvl="1" indent="-367030" algn="l">
              <a:lnSpc>
                <a:spcPts val="4759"/>
              </a:lnSpc>
              <a:buFont typeface="Arial"/>
              <a:buChar char="•"/>
            </a:pPr>
            <a:r>
              <a:rPr lang="en-US" sz="3399">
                <a:solidFill>
                  <a:srgbClr val="153969"/>
                </a:solidFill>
                <a:latin typeface="Canva Sans"/>
                <a:ea typeface="Canva Sans"/>
                <a:cs typeface="Canva Sans"/>
                <a:sym typeface="Canva Sans"/>
              </a:rPr>
              <a:t>Bread Board</a:t>
            </a:r>
          </a:p>
          <a:p>
            <a:pPr marL="734059" lvl="1" indent="-367030" algn="l">
              <a:lnSpc>
                <a:spcPts val="4759"/>
              </a:lnSpc>
              <a:buFont typeface="Arial"/>
              <a:buChar char="•"/>
            </a:pPr>
            <a:r>
              <a:rPr lang="en-US" sz="3399">
                <a:solidFill>
                  <a:srgbClr val="153969"/>
                </a:solidFill>
                <a:latin typeface="Canva Sans"/>
                <a:ea typeface="Canva Sans"/>
                <a:cs typeface="Canva Sans"/>
                <a:sym typeface="Canva Sans"/>
              </a:rPr>
              <a:t>Battery</a:t>
            </a:r>
          </a:p>
          <a:p>
            <a:pPr algn="l">
              <a:lnSpc>
                <a:spcPts val="4759"/>
              </a:lnSpc>
            </a:pPr>
            <a:endParaRPr lang="en-US" sz="3399">
              <a:solidFill>
                <a:srgbClr val="153969"/>
              </a:solidFill>
              <a:latin typeface="Canva Sans"/>
              <a:ea typeface="Canva Sans"/>
              <a:cs typeface="Canva Sans"/>
              <a:sym typeface="Canva Sans"/>
            </a:endParaRPr>
          </a:p>
        </p:txBody>
      </p:sp>
      <p:sp>
        <p:nvSpPr>
          <p:cNvPr id="4" name="Freeform 4"/>
          <p:cNvSpPr/>
          <p:nvPr/>
        </p:nvSpPr>
        <p:spPr>
          <a:xfrm>
            <a:off x="10452674" y="1028700"/>
            <a:ext cx="3357116" cy="2703893"/>
          </a:xfrm>
          <a:custGeom>
            <a:avLst/>
            <a:gdLst/>
            <a:ahLst/>
            <a:cxnLst/>
            <a:rect l="l" t="t" r="r" b="b"/>
            <a:pathLst>
              <a:path w="3357116" h="2703893">
                <a:moveTo>
                  <a:pt x="0" y="0"/>
                </a:moveTo>
                <a:lnTo>
                  <a:pt x="3357116" y="0"/>
                </a:lnTo>
                <a:lnTo>
                  <a:pt x="3357116" y="2703893"/>
                </a:lnTo>
                <a:lnTo>
                  <a:pt x="0" y="2703893"/>
                </a:lnTo>
                <a:lnTo>
                  <a:pt x="0" y="0"/>
                </a:lnTo>
                <a:close/>
              </a:path>
            </a:pathLst>
          </a:custGeom>
          <a:blipFill>
            <a:blip r:embed="rId2"/>
            <a:stretch>
              <a:fillRect t="-12079" b="-12079"/>
            </a:stretch>
          </a:blipFill>
        </p:spPr>
      </p:sp>
      <p:sp>
        <p:nvSpPr>
          <p:cNvPr id="5" name="Freeform 5"/>
          <p:cNvSpPr/>
          <p:nvPr/>
        </p:nvSpPr>
        <p:spPr>
          <a:xfrm>
            <a:off x="13809790" y="3152302"/>
            <a:ext cx="3819963" cy="2861285"/>
          </a:xfrm>
          <a:custGeom>
            <a:avLst/>
            <a:gdLst/>
            <a:ahLst/>
            <a:cxnLst/>
            <a:rect l="l" t="t" r="r" b="b"/>
            <a:pathLst>
              <a:path w="3819963" h="2861285">
                <a:moveTo>
                  <a:pt x="0" y="0"/>
                </a:moveTo>
                <a:lnTo>
                  <a:pt x="3819963" y="0"/>
                </a:lnTo>
                <a:lnTo>
                  <a:pt x="3819963" y="2861285"/>
                </a:lnTo>
                <a:lnTo>
                  <a:pt x="0" y="2861285"/>
                </a:lnTo>
                <a:lnTo>
                  <a:pt x="0" y="0"/>
                </a:lnTo>
                <a:close/>
              </a:path>
            </a:pathLst>
          </a:custGeom>
          <a:blipFill>
            <a:blip r:embed="rId3"/>
            <a:stretch>
              <a:fillRect/>
            </a:stretch>
          </a:blipFill>
        </p:spPr>
      </p:sp>
      <p:sp>
        <p:nvSpPr>
          <p:cNvPr id="6" name="Freeform 6"/>
          <p:cNvSpPr/>
          <p:nvPr/>
        </p:nvSpPr>
        <p:spPr>
          <a:xfrm>
            <a:off x="13809790" y="6325563"/>
            <a:ext cx="3464124" cy="2594749"/>
          </a:xfrm>
          <a:custGeom>
            <a:avLst/>
            <a:gdLst/>
            <a:ahLst/>
            <a:cxnLst/>
            <a:rect l="l" t="t" r="r" b="b"/>
            <a:pathLst>
              <a:path w="3464124" h="2594749">
                <a:moveTo>
                  <a:pt x="0" y="0"/>
                </a:moveTo>
                <a:lnTo>
                  <a:pt x="3464124" y="0"/>
                </a:lnTo>
                <a:lnTo>
                  <a:pt x="3464124" y="2594749"/>
                </a:lnTo>
                <a:lnTo>
                  <a:pt x="0" y="2594749"/>
                </a:lnTo>
                <a:lnTo>
                  <a:pt x="0" y="0"/>
                </a:lnTo>
                <a:close/>
              </a:path>
            </a:pathLst>
          </a:custGeom>
          <a:blipFill>
            <a:blip r:embed="rId4"/>
            <a:stretch>
              <a:fillRect/>
            </a:stretch>
          </a:blipFill>
        </p:spPr>
      </p:sp>
      <p:sp>
        <p:nvSpPr>
          <p:cNvPr id="7" name="Freeform 7"/>
          <p:cNvSpPr/>
          <p:nvPr/>
        </p:nvSpPr>
        <p:spPr>
          <a:xfrm>
            <a:off x="9200192" y="3961437"/>
            <a:ext cx="3679575" cy="2364127"/>
          </a:xfrm>
          <a:custGeom>
            <a:avLst/>
            <a:gdLst/>
            <a:ahLst/>
            <a:cxnLst/>
            <a:rect l="l" t="t" r="r" b="b"/>
            <a:pathLst>
              <a:path w="3679575" h="2364127">
                <a:moveTo>
                  <a:pt x="0" y="0"/>
                </a:moveTo>
                <a:lnTo>
                  <a:pt x="3679575" y="0"/>
                </a:lnTo>
                <a:lnTo>
                  <a:pt x="3679575" y="2364126"/>
                </a:lnTo>
                <a:lnTo>
                  <a:pt x="0" y="2364126"/>
                </a:lnTo>
                <a:lnTo>
                  <a:pt x="0" y="0"/>
                </a:lnTo>
                <a:close/>
              </a:path>
            </a:pathLst>
          </a:custGeom>
          <a:blipFill>
            <a:blip r:embed="rId5"/>
            <a:stretch>
              <a:fillRect/>
            </a:stretch>
          </a:blipFill>
        </p:spPr>
      </p:sp>
      <p:sp>
        <p:nvSpPr>
          <p:cNvPr id="8" name="Freeform 8"/>
          <p:cNvSpPr/>
          <p:nvPr/>
        </p:nvSpPr>
        <p:spPr>
          <a:xfrm>
            <a:off x="8346717" y="6763713"/>
            <a:ext cx="4533050" cy="2383507"/>
          </a:xfrm>
          <a:custGeom>
            <a:avLst/>
            <a:gdLst/>
            <a:ahLst/>
            <a:cxnLst/>
            <a:rect l="l" t="t" r="r" b="b"/>
            <a:pathLst>
              <a:path w="4533050" h="2383507">
                <a:moveTo>
                  <a:pt x="0" y="0"/>
                </a:moveTo>
                <a:lnTo>
                  <a:pt x="4533050" y="0"/>
                </a:lnTo>
                <a:lnTo>
                  <a:pt x="4533050" y="2383507"/>
                </a:lnTo>
                <a:lnTo>
                  <a:pt x="0" y="2383507"/>
                </a:lnTo>
                <a:lnTo>
                  <a:pt x="0" y="0"/>
                </a:lnTo>
                <a:close/>
              </a:path>
            </a:pathLst>
          </a:custGeom>
          <a:blipFill>
            <a:blip r:embed="rId6"/>
            <a:stretch>
              <a:fillRect/>
            </a:stretch>
          </a:blipFill>
        </p:spPr>
      </p:sp>
      <p:sp>
        <p:nvSpPr>
          <p:cNvPr id="9" name="TextBox 9"/>
          <p:cNvSpPr txBox="1"/>
          <p:nvPr/>
        </p:nvSpPr>
        <p:spPr>
          <a:xfrm>
            <a:off x="508266" y="974751"/>
            <a:ext cx="8144222" cy="788035"/>
          </a:xfrm>
          <a:prstGeom prst="rect">
            <a:avLst/>
          </a:prstGeom>
        </p:spPr>
        <p:txBody>
          <a:bodyPr lIns="0" tIns="0" rIns="0" bIns="0" rtlCol="0" anchor="t">
            <a:spAutoFit/>
          </a:bodyPr>
          <a:lstStyle/>
          <a:p>
            <a:pPr algn="l">
              <a:lnSpc>
                <a:spcPts val="6440"/>
              </a:lnSpc>
            </a:pPr>
            <a:r>
              <a:rPr lang="en-US" sz="4600" b="1">
                <a:solidFill>
                  <a:srgbClr val="2D3880"/>
                </a:solidFill>
                <a:latin typeface="Glacial Indifference Bold"/>
                <a:ea typeface="Glacial Indifference Bold"/>
                <a:cs typeface="Glacial Indifference Bold"/>
                <a:sym typeface="Glacial Indifference Bold"/>
              </a:rPr>
              <a:t>Hardware components :</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2593449"/>
            <a:ext cx="18288000" cy="3918860"/>
            <a:chOff x="0" y="0"/>
            <a:chExt cx="4816593" cy="1032128"/>
          </a:xfrm>
        </p:grpSpPr>
        <p:sp>
          <p:nvSpPr>
            <p:cNvPr id="3" name="Freeform 3"/>
            <p:cNvSpPr/>
            <p:nvPr/>
          </p:nvSpPr>
          <p:spPr>
            <a:xfrm>
              <a:off x="0" y="0"/>
              <a:ext cx="4816592" cy="1032128"/>
            </a:xfrm>
            <a:custGeom>
              <a:avLst/>
              <a:gdLst/>
              <a:ahLst/>
              <a:cxnLst/>
              <a:rect l="l" t="t" r="r" b="b"/>
              <a:pathLst>
                <a:path w="4816592" h="1032128">
                  <a:moveTo>
                    <a:pt x="0" y="0"/>
                  </a:moveTo>
                  <a:lnTo>
                    <a:pt x="4816592" y="0"/>
                  </a:lnTo>
                  <a:lnTo>
                    <a:pt x="4816592" y="1032128"/>
                  </a:lnTo>
                  <a:lnTo>
                    <a:pt x="0" y="1032128"/>
                  </a:lnTo>
                  <a:close/>
                </a:path>
              </a:pathLst>
            </a:custGeom>
            <a:solidFill>
              <a:srgbClr val="9D9DE4"/>
            </a:solidFill>
          </p:spPr>
        </p:sp>
        <p:sp>
          <p:nvSpPr>
            <p:cNvPr id="4" name="TextBox 4"/>
            <p:cNvSpPr txBox="1"/>
            <p:nvPr/>
          </p:nvSpPr>
          <p:spPr>
            <a:xfrm>
              <a:off x="0" y="-57150"/>
              <a:ext cx="4816593" cy="1089278"/>
            </a:xfrm>
            <a:prstGeom prst="rect">
              <a:avLst/>
            </a:prstGeom>
          </p:spPr>
          <p:txBody>
            <a:bodyPr lIns="50800" tIns="50800" rIns="50800" bIns="50800" rtlCol="0" anchor="ctr"/>
            <a:lstStyle/>
            <a:p>
              <a:pPr algn="ctr">
                <a:lnSpc>
                  <a:spcPts val="3359"/>
                </a:lnSpc>
              </a:pPr>
              <a:endParaRPr/>
            </a:p>
          </p:txBody>
        </p:sp>
      </p:grpSp>
      <p:sp>
        <p:nvSpPr>
          <p:cNvPr id="6" name="TextBox 6"/>
          <p:cNvSpPr txBox="1"/>
          <p:nvPr/>
        </p:nvSpPr>
        <p:spPr>
          <a:xfrm>
            <a:off x="387754" y="137975"/>
            <a:ext cx="13023446" cy="1101712"/>
          </a:xfrm>
          <a:prstGeom prst="rect">
            <a:avLst/>
          </a:prstGeom>
        </p:spPr>
        <p:txBody>
          <a:bodyPr wrap="square" lIns="0" tIns="0" rIns="0" bIns="0" rtlCol="0" anchor="t">
            <a:spAutoFit/>
          </a:bodyPr>
          <a:lstStyle/>
          <a:p>
            <a:pPr marL="0" lvl="0" indent="0" algn="l">
              <a:lnSpc>
                <a:spcPts val="8750"/>
              </a:lnSpc>
            </a:pPr>
            <a:r>
              <a:rPr lang="en-US" sz="7000" b="1" i="1" u="sng" dirty="0">
                <a:solidFill>
                  <a:srgbClr val="FFFFFF"/>
                </a:solidFill>
                <a:latin typeface="Cormorant Garamond Bold Italics"/>
                <a:ea typeface="Cormorant Garamond Bold Italics"/>
                <a:cs typeface="Cormorant Garamond Bold Italics"/>
                <a:sym typeface="Cormorant Garamond Bold Italics"/>
              </a:rPr>
              <a:t>Proposed Block Diagram: </a:t>
            </a:r>
          </a:p>
        </p:txBody>
      </p:sp>
      <p:pic>
        <p:nvPicPr>
          <p:cNvPr id="8" name="Picture 7">
            <a:extLst>
              <a:ext uri="{FF2B5EF4-FFF2-40B4-BE49-F238E27FC236}">
                <a16:creationId xmlns:a16="http://schemas.microsoft.com/office/drawing/2014/main" id="{9A2255F9-984A-67EE-7F9D-8FBDF7EA7935}"/>
              </a:ext>
            </a:extLst>
          </p:cNvPr>
          <p:cNvPicPr>
            <a:picLocks noChangeAspect="1"/>
          </p:cNvPicPr>
          <p:nvPr/>
        </p:nvPicPr>
        <p:blipFill>
          <a:blip r:embed="rId2"/>
          <a:stretch>
            <a:fillRect/>
          </a:stretch>
        </p:blipFill>
        <p:spPr>
          <a:xfrm>
            <a:off x="3048000" y="1695250"/>
            <a:ext cx="11811000" cy="779165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20078DA7-69FC-C1BF-4DC3-97AD3C9D7D9E}"/>
              </a:ext>
            </a:extLst>
          </p:cNvPr>
          <p:cNvGrpSpPr/>
          <p:nvPr/>
        </p:nvGrpSpPr>
        <p:grpSpPr>
          <a:xfrm>
            <a:off x="0" y="-2593449"/>
            <a:ext cx="18288000" cy="3918860"/>
            <a:chOff x="0" y="0"/>
            <a:chExt cx="4816593" cy="1032128"/>
          </a:xfrm>
        </p:grpSpPr>
        <p:sp>
          <p:nvSpPr>
            <p:cNvPr id="3" name="Freeform 3">
              <a:extLst>
                <a:ext uri="{FF2B5EF4-FFF2-40B4-BE49-F238E27FC236}">
                  <a16:creationId xmlns:a16="http://schemas.microsoft.com/office/drawing/2014/main" id="{5753BC96-4D28-0D08-3738-AC421BF4780C}"/>
                </a:ext>
              </a:extLst>
            </p:cNvPr>
            <p:cNvSpPr/>
            <p:nvPr/>
          </p:nvSpPr>
          <p:spPr>
            <a:xfrm>
              <a:off x="0" y="0"/>
              <a:ext cx="4816592" cy="1032128"/>
            </a:xfrm>
            <a:custGeom>
              <a:avLst/>
              <a:gdLst/>
              <a:ahLst/>
              <a:cxnLst/>
              <a:rect l="l" t="t" r="r" b="b"/>
              <a:pathLst>
                <a:path w="4816592" h="1032128">
                  <a:moveTo>
                    <a:pt x="0" y="0"/>
                  </a:moveTo>
                  <a:lnTo>
                    <a:pt x="4816592" y="0"/>
                  </a:lnTo>
                  <a:lnTo>
                    <a:pt x="4816592" y="1032128"/>
                  </a:lnTo>
                  <a:lnTo>
                    <a:pt x="0" y="1032128"/>
                  </a:lnTo>
                  <a:close/>
                </a:path>
              </a:pathLst>
            </a:custGeom>
            <a:solidFill>
              <a:srgbClr val="9D9DE4"/>
            </a:solidFill>
          </p:spPr>
        </p:sp>
        <p:sp>
          <p:nvSpPr>
            <p:cNvPr id="4" name="TextBox 4">
              <a:extLst>
                <a:ext uri="{FF2B5EF4-FFF2-40B4-BE49-F238E27FC236}">
                  <a16:creationId xmlns:a16="http://schemas.microsoft.com/office/drawing/2014/main" id="{222B9B37-2468-9A5C-E445-F9ECA4E54967}"/>
                </a:ext>
              </a:extLst>
            </p:cNvPr>
            <p:cNvSpPr txBox="1"/>
            <p:nvPr/>
          </p:nvSpPr>
          <p:spPr>
            <a:xfrm>
              <a:off x="0" y="-57150"/>
              <a:ext cx="4816593" cy="1089278"/>
            </a:xfrm>
            <a:prstGeom prst="rect">
              <a:avLst/>
            </a:prstGeom>
          </p:spPr>
          <p:txBody>
            <a:bodyPr lIns="50800" tIns="50800" rIns="50800" bIns="50800" rtlCol="0" anchor="ctr"/>
            <a:lstStyle/>
            <a:p>
              <a:pPr algn="ctr">
                <a:lnSpc>
                  <a:spcPts val="3359"/>
                </a:lnSpc>
              </a:pPr>
              <a:endParaRPr/>
            </a:p>
          </p:txBody>
        </p:sp>
      </p:grpSp>
      <p:sp>
        <p:nvSpPr>
          <p:cNvPr id="6" name="TextBox 5">
            <a:extLst>
              <a:ext uri="{FF2B5EF4-FFF2-40B4-BE49-F238E27FC236}">
                <a16:creationId xmlns:a16="http://schemas.microsoft.com/office/drawing/2014/main" id="{A5B8D869-465B-FB9F-449B-9BD9D09CE3EE}"/>
              </a:ext>
            </a:extLst>
          </p:cNvPr>
          <p:cNvSpPr txBox="1"/>
          <p:nvPr/>
        </p:nvSpPr>
        <p:spPr>
          <a:xfrm>
            <a:off x="762000" y="-19957"/>
            <a:ext cx="9448800" cy="1157561"/>
          </a:xfrm>
          <a:prstGeom prst="rect">
            <a:avLst/>
          </a:prstGeom>
          <a:noFill/>
        </p:spPr>
        <p:txBody>
          <a:bodyPr wrap="square">
            <a:spAutoFit/>
          </a:bodyPr>
          <a:lstStyle/>
          <a:p>
            <a:pPr marL="0" lvl="0" indent="0" algn="l">
              <a:lnSpc>
                <a:spcPts val="8750"/>
              </a:lnSpc>
            </a:pPr>
            <a:r>
              <a:rPr lang="en-US" sz="6000" b="1" i="1" u="sng" dirty="0">
                <a:solidFill>
                  <a:srgbClr val="FFFFFF"/>
                </a:solidFill>
                <a:latin typeface="Cormorant Garamond Bold Italics"/>
                <a:ea typeface="Cormorant Garamond Bold Italics"/>
                <a:cs typeface="Cormorant Garamond Bold Italics"/>
                <a:sym typeface="Cormorant Garamond Bold Italics"/>
              </a:rPr>
              <a:t>Circuit  Diagram: </a:t>
            </a:r>
          </a:p>
        </p:txBody>
      </p:sp>
      <p:pic>
        <p:nvPicPr>
          <p:cNvPr id="8" name="Picture 7">
            <a:extLst>
              <a:ext uri="{FF2B5EF4-FFF2-40B4-BE49-F238E27FC236}">
                <a16:creationId xmlns:a16="http://schemas.microsoft.com/office/drawing/2014/main" id="{F1F8AFA9-783D-BC78-5FD6-A8BAED68F948}"/>
              </a:ext>
            </a:extLst>
          </p:cNvPr>
          <p:cNvPicPr>
            <a:picLocks noChangeAspect="1"/>
          </p:cNvPicPr>
          <p:nvPr/>
        </p:nvPicPr>
        <p:blipFill>
          <a:blip r:embed="rId2"/>
          <a:stretch>
            <a:fillRect/>
          </a:stretch>
        </p:blipFill>
        <p:spPr>
          <a:xfrm>
            <a:off x="1143000" y="1576387"/>
            <a:ext cx="15849600" cy="8367713"/>
          </a:xfrm>
          <a:prstGeom prst="rect">
            <a:avLst/>
          </a:prstGeom>
        </p:spPr>
      </p:pic>
    </p:spTree>
    <p:extLst>
      <p:ext uri="{BB962C8B-B14F-4D97-AF65-F5344CB8AC3E}">
        <p14:creationId xmlns:p14="http://schemas.microsoft.com/office/powerpoint/2010/main" val="3675286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p:nvPr/>
        </p:nvSpPr>
        <p:spPr>
          <a:xfrm rot="-5400000">
            <a:off x="1868825" y="1271100"/>
            <a:ext cx="5456241" cy="6884847"/>
          </a:xfrm>
          <a:custGeom>
            <a:avLst/>
            <a:gdLst/>
            <a:ahLst/>
            <a:cxnLst/>
            <a:rect l="l" t="t" r="r" b="b"/>
            <a:pathLst>
              <a:path w="5456241" h="6884847">
                <a:moveTo>
                  <a:pt x="0" y="0"/>
                </a:moveTo>
                <a:lnTo>
                  <a:pt x="5456241" y="0"/>
                </a:lnTo>
                <a:lnTo>
                  <a:pt x="5456241" y="6884846"/>
                </a:lnTo>
                <a:lnTo>
                  <a:pt x="0" y="6884846"/>
                </a:lnTo>
                <a:lnTo>
                  <a:pt x="0" y="0"/>
                </a:lnTo>
                <a:close/>
              </a:path>
            </a:pathLst>
          </a:custGeom>
          <a:blipFill>
            <a:blip r:embed="rId2"/>
            <a:stretch>
              <a:fillRect/>
            </a:stretch>
          </a:blipFill>
        </p:spPr>
      </p:sp>
      <p:sp>
        <p:nvSpPr>
          <p:cNvPr id="4" name="Freeform 4"/>
          <p:cNvSpPr/>
          <p:nvPr/>
        </p:nvSpPr>
        <p:spPr>
          <a:xfrm>
            <a:off x="9503292" y="1985403"/>
            <a:ext cx="7097399" cy="5305305"/>
          </a:xfrm>
          <a:custGeom>
            <a:avLst/>
            <a:gdLst/>
            <a:ahLst/>
            <a:cxnLst/>
            <a:rect l="l" t="t" r="r" b="b"/>
            <a:pathLst>
              <a:path w="7097399" h="5305305">
                <a:moveTo>
                  <a:pt x="0" y="0"/>
                </a:moveTo>
                <a:lnTo>
                  <a:pt x="7097398" y="0"/>
                </a:lnTo>
                <a:lnTo>
                  <a:pt x="7097398" y="5305305"/>
                </a:lnTo>
                <a:lnTo>
                  <a:pt x="0" y="5305305"/>
                </a:lnTo>
                <a:lnTo>
                  <a:pt x="0" y="0"/>
                </a:lnTo>
                <a:close/>
              </a:path>
            </a:pathLst>
          </a:custGeom>
          <a:blipFill>
            <a:blip r:embed="rId3"/>
            <a:stretch>
              <a:fillRect/>
            </a:stretch>
          </a:blipFill>
        </p:spPr>
      </p:sp>
      <p:sp>
        <p:nvSpPr>
          <p:cNvPr id="5" name="TextBox 5"/>
          <p:cNvSpPr txBox="1"/>
          <p:nvPr/>
        </p:nvSpPr>
        <p:spPr>
          <a:xfrm>
            <a:off x="1028700" y="374650"/>
            <a:ext cx="11163300" cy="1148456"/>
          </a:xfrm>
          <a:prstGeom prst="rect">
            <a:avLst/>
          </a:prstGeom>
        </p:spPr>
        <p:txBody>
          <a:bodyPr wrap="square" lIns="0" tIns="0" rIns="0" bIns="0" rtlCol="0" anchor="t">
            <a:spAutoFit/>
          </a:bodyPr>
          <a:lstStyle/>
          <a:p>
            <a:pPr marL="0" lvl="0" indent="0" algn="l">
              <a:lnSpc>
                <a:spcPts val="9380"/>
              </a:lnSpc>
              <a:spcBef>
                <a:spcPct val="0"/>
              </a:spcBef>
            </a:pPr>
            <a:r>
              <a:rPr lang="en-US" sz="6700" b="1" i="1" u="sng" dirty="0">
                <a:solidFill>
                  <a:srgbClr val="2D3880"/>
                </a:solidFill>
                <a:latin typeface="Cormorant Garamond Bold Italics"/>
                <a:ea typeface="Cormorant Garamond Bold Italics"/>
                <a:cs typeface="Cormorant Garamond Bold Italics"/>
                <a:sym typeface="Cormorant Garamond Bold Italics"/>
              </a:rPr>
              <a:t>Prototype Model : </a:t>
            </a:r>
          </a:p>
        </p:txBody>
      </p:sp>
      <p:sp>
        <p:nvSpPr>
          <p:cNvPr id="6" name="TextBox 6"/>
          <p:cNvSpPr txBox="1"/>
          <p:nvPr/>
        </p:nvSpPr>
        <p:spPr>
          <a:xfrm>
            <a:off x="1364725" y="7563563"/>
            <a:ext cx="6007200" cy="481330"/>
          </a:xfrm>
          <a:prstGeom prst="rect">
            <a:avLst/>
          </a:prstGeom>
        </p:spPr>
        <p:txBody>
          <a:bodyPr lIns="0" tIns="0" rIns="0" bIns="0" rtlCol="0" anchor="t">
            <a:spAutoFit/>
          </a:bodyPr>
          <a:lstStyle/>
          <a:p>
            <a:pPr algn="ctr">
              <a:lnSpc>
                <a:spcPts val="3920"/>
              </a:lnSpc>
            </a:pPr>
            <a:r>
              <a:rPr lang="en-US" sz="2800">
                <a:solidFill>
                  <a:srgbClr val="000000"/>
                </a:solidFill>
                <a:latin typeface="Canva Sans"/>
                <a:ea typeface="Canva Sans"/>
                <a:cs typeface="Canva Sans"/>
                <a:sym typeface="Canva Sans"/>
              </a:rPr>
              <a:t>Sensors Integrated with Node MCU</a:t>
            </a:r>
          </a:p>
        </p:txBody>
      </p:sp>
      <p:sp>
        <p:nvSpPr>
          <p:cNvPr id="7" name="TextBox 7"/>
          <p:cNvSpPr txBox="1"/>
          <p:nvPr/>
        </p:nvSpPr>
        <p:spPr>
          <a:xfrm>
            <a:off x="9884631" y="7384494"/>
            <a:ext cx="6334720" cy="497840"/>
          </a:xfrm>
          <a:prstGeom prst="rect">
            <a:avLst/>
          </a:prstGeom>
        </p:spPr>
        <p:txBody>
          <a:bodyPr lIns="0" tIns="0" rIns="0" bIns="0" rtlCol="0" anchor="t">
            <a:spAutoFit/>
          </a:bodyPr>
          <a:lstStyle/>
          <a:p>
            <a:pPr algn="ctr">
              <a:lnSpc>
                <a:spcPts val="4060"/>
              </a:lnSpc>
            </a:pPr>
            <a:r>
              <a:rPr lang="en-US" sz="2900">
                <a:solidFill>
                  <a:srgbClr val="000000"/>
                </a:solidFill>
                <a:latin typeface="Canva Sans"/>
                <a:ea typeface="Canva Sans"/>
                <a:cs typeface="Canva Sans"/>
                <a:sym typeface="Canva Sans"/>
              </a:rPr>
              <a:t>BME680 Integrated with Node MCU</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8922427" y="1904119"/>
            <a:ext cx="8768226" cy="6375376"/>
          </a:xfrm>
          <a:custGeom>
            <a:avLst/>
            <a:gdLst/>
            <a:ahLst/>
            <a:cxnLst/>
            <a:rect l="l" t="t" r="r" b="b"/>
            <a:pathLst>
              <a:path w="8768226" h="6375376">
                <a:moveTo>
                  <a:pt x="0" y="0"/>
                </a:moveTo>
                <a:lnTo>
                  <a:pt x="8768226" y="0"/>
                </a:lnTo>
                <a:lnTo>
                  <a:pt x="8768226" y="6375376"/>
                </a:lnTo>
                <a:lnTo>
                  <a:pt x="0" y="6375376"/>
                </a:lnTo>
                <a:lnTo>
                  <a:pt x="0" y="0"/>
                </a:lnTo>
                <a:close/>
              </a:path>
            </a:pathLst>
          </a:custGeom>
          <a:blipFill>
            <a:blip r:embed="rId3"/>
            <a:stretch>
              <a:fillRect l="-36673" t="-26626" r="-37276" b="-19607"/>
            </a:stretch>
          </a:blipFill>
        </p:spPr>
      </p:sp>
      <p:sp>
        <p:nvSpPr>
          <p:cNvPr id="4" name="TextBox 4"/>
          <p:cNvSpPr txBox="1"/>
          <p:nvPr/>
        </p:nvSpPr>
        <p:spPr>
          <a:xfrm>
            <a:off x="989125" y="411163"/>
            <a:ext cx="8307275" cy="1111250"/>
          </a:xfrm>
          <a:prstGeom prst="rect">
            <a:avLst/>
          </a:prstGeom>
        </p:spPr>
        <p:txBody>
          <a:bodyPr wrap="square" lIns="0" tIns="0" rIns="0" bIns="0" rtlCol="0" anchor="t">
            <a:spAutoFit/>
          </a:bodyPr>
          <a:lstStyle/>
          <a:p>
            <a:pPr marL="0" lvl="0" indent="0" algn="l">
              <a:lnSpc>
                <a:spcPts val="9100"/>
              </a:lnSpc>
              <a:spcBef>
                <a:spcPct val="0"/>
              </a:spcBef>
            </a:pPr>
            <a:r>
              <a:rPr lang="en-US" sz="6500" b="1" i="1" u="sng" dirty="0">
                <a:solidFill>
                  <a:srgbClr val="2D3880"/>
                </a:solidFill>
                <a:latin typeface="Cormorant Garamond Bold Italics"/>
                <a:ea typeface="Cormorant Garamond Bold Italics"/>
                <a:cs typeface="Cormorant Garamond Bold Italics"/>
                <a:sym typeface="Cormorant Garamond Bold Italics"/>
              </a:rPr>
              <a:t>Result Analysis  : </a:t>
            </a:r>
          </a:p>
        </p:txBody>
      </p:sp>
      <p:sp>
        <p:nvSpPr>
          <p:cNvPr id="5" name="TextBox 5"/>
          <p:cNvSpPr txBox="1"/>
          <p:nvPr/>
        </p:nvSpPr>
        <p:spPr>
          <a:xfrm>
            <a:off x="2109818" y="8222345"/>
            <a:ext cx="4021336" cy="448310"/>
          </a:xfrm>
          <a:prstGeom prst="rect">
            <a:avLst/>
          </a:prstGeom>
        </p:spPr>
        <p:txBody>
          <a:bodyPr lIns="0" tIns="0" rIns="0" bIns="0" rtlCol="0" anchor="t">
            <a:spAutoFit/>
          </a:bodyPr>
          <a:lstStyle/>
          <a:p>
            <a:pPr algn="ctr">
              <a:lnSpc>
                <a:spcPts val="3640"/>
              </a:lnSpc>
            </a:pPr>
            <a:r>
              <a:rPr lang="en-US" sz="2600" dirty="0">
                <a:solidFill>
                  <a:srgbClr val="000000"/>
                </a:solidFill>
                <a:latin typeface="Canva Sans"/>
                <a:ea typeface="Canva Sans"/>
                <a:cs typeface="Canva Sans"/>
                <a:sym typeface="Canva Sans"/>
              </a:rPr>
              <a:t>Cow with Monitoring Belt</a:t>
            </a:r>
          </a:p>
        </p:txBody>
      </p:sp>
      <p:sp>
        <p:nvSpPr>
          <p:cNvPr id="6" name="TextBox 6"/>
          <p:cNvSpPr txBox="1"/>
          <p:nvPr/>
        </p:nvSpPr>
        <p:spPr>
          <a:xfrm>
            <a:off x="9871388" y="8043276"/>
            <a:ext cx="6870303" cy="1362710"/>
          </a:xfrm>
          <a:prstGeom prst="rect">
            <a:avLst/>
          </a:prstGeom>
        </p:spPr>
        <p:txBody>
          <a:bodyPr lIns="0" tIns="0" rIns="0" bIns="0" rtlCol="0" anchor="t">
            <a:spAutoFit/>
          </a:bodyPr>
          <a:lstStyle/>
          <a:p>
            <a:pPr algn="ctr">
              <a:lnSpc>
                <a:spcPts val="3640"/>
              </a:lnSpc>
            </a:pPr>
            <a:r>
              <a:rPr lang="en-US" sz="2600">
                <a:solidFill>
                  <a:srgbClr val="000000"/>
                </a:solidFill>
                <a:latin typeface="Canva Sans"/>
                <a:ea typeface="Canva Sans"/>
                <a:cs typeface="Canva Sans"/>
                <a:sym typeface="Canva Sans"/>
              </a:rPr>
              <a:t>Real-time monitoring of health parameters </a:t>
            </a:r>
          </a:p>
          <a:p>
            <a:pPr algn="ctr">
              <a:lnSpc>
                <a:spcPts val="3640"/>
              </a:lnSpc>
            </a:pPr>
            <a:r>
              <a:rPr lang="en-US" sz="2600">
                <a:solidFill>
                  <a:srgbClr val="000000"/>
                </a:solidFill>
                <a:latin typeface="Canva Sans"/>
                <a:ea typeface="Canva Sans"/>
                <a:cs typeface="Canva Sans"/>
                <a:sym typeface="Canva Sans"/>
              </a:rPr>
              <a:t>using ThingSpeak.</a:t>
            </a:r>
          </a:p>
          <a:p>
            <a:pPr algn="ctr">
              <a:lnSpc>
                <a:spcPts val="3640"/>
              </a:lnSpc>
            </a:pPr>
            <a:endParaRPr lang="en-US" sz="2600">
              <a:solidFill>
                <a:srgbClr val="000000"/>
              </a:solidFill>
              <a:latin typeface="Canva Sans"/>
              <a:ea typeface="Canva Sans"/>
              <a:cs typeface="Canva Sans"/>
              <a:sym typeface="Canva Sans"/>
            </a:endParaRPr>
          </a:p>
        </p:txBody>
      </p:sp>
      <p:pic>
        <p:nvPicPr>
          <p:cNvPr id="8" name="Picture 7">
            <a:extLst>
              <a:ext uri="{FF2B5EF4-FFF2-40B4-BE49-F238E27FC236}">
                <a16:creationId xmlns:a16="http://schemas.microsoft.com/office/drawing/2014/main" id="{9F99B0E4-1F2B-8B69-D9CD-4C3C7B50344B}"/>
              </a:ext>
            </a:extLst>
          </p:cNvPr>
          <p:cNvPicPr>
            <a:picLocks noChangeAspect="1"/>
          </p:cNvPicPr>
          <p:nvPr/>
        </p:nvPicPr>
        <p:blipFill>
          <a:blip r:embed="rId4"/>
          <a:stretch>
            <a:fillRect/>
          </a:stretch>
        </p:blipFill>
        <p:spPr>
          <a:xfrm>
            <a:off x="968095" y="2007335"/>
            <a:ext cx="7479852" cy="6168944"/>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9533095" y="1867045"/>
            <a:ext cx="8115300" cy="5629646"/>
          </a:xfrm>
          <a:custGeom>
            <a:avLst/>
            <a:gdLst/>
            <a:ahLst/>
            <a:cxnLst/>
            <a:rect l="l" t="t" r="r" b="b"/>
            <a:pathLst>
              <a:path w="8115300" h="5629646">
                <a:moveTo>
                  <a:pt x="0" y="0"/>
                </a:moveTo>
                <a:lnTo>
                  <a:pt x="8115300" y="0"/>
                </a:lnTo>
                <a:lnTo>
                  <a:pt x="8115300" y="5629646"/>
                </a:lnTo>
                <a:lnTo>
                  <a:pt x="0" y="5629646"/>
                </a:lnTo>
                <a:lnTo>
                  <a:pt x="0" y="0"/>
                </a:lnTo>
                <a:close/>
              </a:path>
            </a:pathLst>
          </a:custGeom>
          <a:blipFill>
            <a:blip r:embed="rId2"/>
            <a:stretch>
              <a:fillRect l="-5934" r="-10014" b="-2793"/>
            </a:stretch>
          </a:blipFill>
        </p:spPr>
      </p:sp>
      <p:sp>
        <p:nvSpPr>
          <p:cNvPr id="3" name="Freeform 3"/>
          <p:cNvSpPr/>
          <p:nvPr/>
        </p:nvSpPr>
        <p:spPr>
          <a:xfrm>
            <a:off x="527050" y="1698804"/>
            <a:ext cx="8340239" cy="6170864"/>
          </a:xfrm>
          <a:custGeom>
            <a:avLst/>
            <a:gdLst/>
            <a:ahLst/>
            <a:cxnLst/>
            <a:rect l="l" t="t" r="r" b="b"/>
            <a:pathLst>
              <a:path w="8340239" h="6170864">
                <a:moveTo>
                  <a:pt x="0" y="0"/>
                </a:moveTo>
                <a:lnTo>
                  <a:pt x="8340240" y="0"/>
                </a:lnTo>
                <a:lnTo>
                  <a:pt x="8340240" y="6170863"/>
                </a:lnTo>
                <a:lnTo>
                  <a:pt x="0" y="6170863"/>
                </a:lnTo>
                <a:lnTo>
                  <a:pt x="0" y="0"/>
                </a:lnTo>
                <a:close/>
              </a:path>
            </a:pathLst>
          </a:custGeom>
          <a:blipFill>
            <a:blip r:embed="rId3"/>
            <a:stretch>
              <a:fillRect l="-7290" r="-26023"/>
            </a:stretch>
          </a:blipFill>
        </p:spPr>
      </p:sp>
      <p:sp>
        <p:nvSpPr>
          <p:cNvPr id="4" name="TextBox 4"/>
          <p:cNvSpPr txBox="1"/>
          <p:nvPr/>
        </p:nvSpPr>
        <p:spPr>
          <a:xfrm>
            <a:off x="9533095" y="7995746"/>
            <a:ext cx="7726205" cy="905510"/>
          </a:xfrm>
          <a:prstGeom prst="rect">
            <a:avLst/>
          </a:prstGeom>
        </p:spPr>
        <p:txBody>
          <a:bodyPr lIns="0" tIns="0" rIns="0" bIns="0" rtlCol="0" anchor="t">
            <a:spAutoFit/>
          </a:bodyPr>
          <a:lstStyle/>
          <a:p>
            <a:pPr algn="ctr">
              <a:lnSpc>
                <a:spcPts val="3640"/>
              </a:lnSpc>
            </a:pPr>
            <a:r>
              <a:rPr lang="en-US" sz="2600">
                <a:solidFill>
                  <a:srgbClr val="000000"/>
                </a:solidFill>
                <a:latin typeface="Canva Sans"/>
                <a:ea typeface="Canva Sans"/>
                <a:cs typeface="Canva Sans"/>
                <a:sym typeface="Canva Sans"/>
              </a:rPr>
              <a:t>Monitoring Environmental Parameters</a:t>
            </a:r>
          </a:p>
          <a:p>
            <a:pPr algn="ctr">
              <a:lnSpc>
                <a:spcPts val="3640"/>
              </a:lnSpc>
            </a:pPr>
            <a:r>
              <a:rPr lang="en-US" sz="2600">
                <a:solidFill>
                  <a:srgbClr val="000000"/>
                </a:solidFill>
                <a:latin typeface="Canva Sans"/>
                <a:ea typeface="Canva Sans"/>
                <a:cs typeface="Canva Sans"/>
                <a:sym typeface="Canva Sans"/>
              </a:rPr>
              <a:t> using ThingSpeak.</a:t>
            </a:r>
          </a:p>
        </p:txBody>
      </p:sp>
      <p:sp>
        <p:nvSpPr>
          <p:cNvPr id="5" name="TextBox 5"/>
          <p:cNvSpPr txBox="1"/>
          <p:nvPr/>
        </p:nvSpPr>
        <p:spPr>
          <a:xfrm>
            <a:off x="834067" y="7995746"/>
            <a:ext cx="7726205" cy="905510"/>
          </a:xfrm>
          <a:prstGeom prst="rect">
            <a:avLst/>
          </a:prstGeom>
        </p:spPr>
        <p:txBody>
          <a:bodyPr lIns="0" tIns="0" rIns="0" bIns="0" rtlCol="0" anchor="t">
            <a:spAutoFit/>
          </a:bodyPr>
          <a:lstStyle/>
          <a:p>
            <a:pPr algn="ctr">
              <a:lnSpc>
                <a:spcPts val="3640"/>
              </a:lnSpc>
            </a:pPr>
            <a:r>
              <a:rPr lang="en-US" sz="2600">
                <a:solidFill>
                  <a:srgbClr val="000000"/>
                </a:solidFill>
                <a:latin typeface="Canva Sans"/>
                <a:ea typeface="Canva Sans"/>
                <a:cs typeface="Canva Sans"/>
                <a:sym typeface="Canva Sans"/>
              </a:rPr>
              <a:t>Tracking and Monitoring GPS Location</a:t>
            </a:r>
          </a:p>
          <a:p>
            <a:pPr algn="ctr">
              <a:lnSpc>
                <a:spcPts val="3640"/>
              </a:lnSpc>
            </a:pPr>
            <a:r>
              <a:rPr lang="en-US" sz="2600">
                <a:solidFill>
                  <a:srgbClr val="000000"/>
                </a:solidFill>
                <a:latin typeface="Canva Sans"/>
                <a:ea typeface="Canva Sans"/>
                <a:cs typeface="Canva Sans"/>
                <a:sym typeface="Canva Sans"/>
              </a:rPr>
              <a:t>  in Real-Time using ThingSpeak</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4492095" y="392377"/>
            <a:ext cx="9303809" cy="9051289"/>
          </a:xfrm>
          <a:custGeom>
            <a:avLst/>
            <a:gdLst/>
            <a:ahLst/>
            <a:cxnLst/>
            <a:rect l="l" t="t" r="r" b="b"/>
            <a:pathLst>
              <a:path w="9303809" h="9051289">
                <a:moveTo>
                  <a:pt x="0" y="0"/>
                </a:moveTo>
                <a:lnTo>
                  <a:pt x="9303810" y="0"/>
                </a:lnTo>
                <a:lnTo>
                  <a:pt x="9303810" y="9051289"/>
                </a:lnTo>
                <a:lnTo>
                  <a:pt x="0" y="9051289"/>
                </a:lnTo>
                <a:lnTo>
                  <a:pt x="0" y="0"/>
                </a:lnTo>
                <a:close/>
              </a:path>
            </a:pathLst>
          </a:custGeom>
          <a:blipFill>
            <a:blip r:embed="rId2"/>
            <a:stretch>
              <a:fillRect l="-4782" r="-2532" b="-6651"/>
            </a:stretch>
          </a:blipFill>
        </p:spPr>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295400" y="411163"/>
            <a:ext cx="6629400" cy="1111250"/>
          </a:xfrm>
          <a:prstGeom prst="rect">
            <a:avLst/>
          </a:prstGeom>
        </p:spPr>
        <p:txBody>
          <a:bodyPr wrap="square" lIns="0" tIns="0" rIns="0" bIns="0" rtlCol="0" anchor="t">
            <a:spAutoFit/>
          </a:bodyPr>
          <a:lstStyle/>
          <a:p>
            <a:pPr marL="0" lvl="0" indent="0" algn="l">
              <a:lnSpc>
                <a:spcPts val="9100"/>
              </a:lnSpc>
              <a:spcBef>
                <a:spcPct val="0"/>
              </a:spcBef>
            </a:pPr>
            <a:r>
              <a:rPr lang="en-US" sz="6500" b="1" i="1" u="sng" dirty="0">
                <a:solidFill>
                  <a:srgbClr val="2D3880"/>
                </a:solidFill>
                <a:latin typeface="Cormorant Garamond Bold Italics"/>
                <a:ea typeface="Cormorant Garamond Bold Italics"/>
                <a:cs typeface="Cormorant Garamond Bold Italics"/>
                <a:sym typeface="Cormorant Garamond Bold Italics"/>
              </a:rPr>
              <a:t>Conclusion :</a:t>
            </a:r>
          </a:p>
        </p:txBody>
      </p:sp>
      <p:sp>
        <p:nvSpPr>
          <p:cNvPr id="3" name="TextBox 3"/>
          <p:cNvSpPr txBox="1"/>
          <p:nvPr/>
        </p:nvSpPr>
        <p:spPr>
          <a:xfrm>
            <a:off x="1295400" y="1826337"/>
            <a:ext cx="15963900" cy="6569234"/>
          </a:xfrm>
          <a:prstGeom prst="rect">
            <a:avLst/>
          </a:prstGeom>
        </p:spPr>
        <p:txBody>
          <a:bodyPr wrap="square" lIns="0" tIns="0" rIns="0" bIns="0" rtlCol="0" anchor="t">
            <a:spAutoFit/>
          </a:bodyPr>
          <a:lstStyle/>
          <a:p>
            <a:pPr algn="just">
              <a:lnSpc>
                <a:spcPct val="150000"/>
              </a:lnSpc>
            </a:pPr>
            <a:r>
              <a:rPr lang="en-US" sz="3200" dirty="0">
                <a:solidFill>
                  <a:srgbClr val="2D3880"/>
                </a:solidFill>
                <a:latin typeface="Canva Sans"/>
                <a:ea typeface="Canva Sans"/>
                <a:cs typeface="Canva Sans"/>
                <a:sym typeface="Canva Sans"/>
              </a:rPr>
              <a:t>IoT-based animal health monitoring and tracking systems revolutionize livestock management by enabling real-time monitoring, early disease detection, and precise tracking. These systems enhance productivity, reduce losses, and promote animal welfare, making them vital for modern agriculture. Integrating IoT with advanced analytics and wireless technologies ensures efficient and sustainable livestock management.</a:t>
            </a:r>
          </a:p>
          <a:p>
            <a:pPr algn="just">
              <a:lnSpc>
                <a:spcPct val="150000"/>
              </a:lnSpc>
            </a:pPr>
            <a:endParaRPr lang="en-US" sz="3200" dirty="0">
              <a:solidFill>
                <a:srgbClr val="2D3880"/>
              </a:solidFill>
              <a:latin typeface="Canva Sans"/>
              <a:ea typeface="Canva Sans"/>
              <a:cs typeface="Canva Sans"/>
              <a:sym typeface="Canva Sans"/>
            </a:endParaRPr>
          </a:p>
          <a:p>
            <a:pPr algn="just">
              <a:lnSpc>
                <a:spcPct val="150000"/>
              </a:lnSpc>
            </a:pPr>
            <a:endParaRPr lang="en-US" sz="3200" dirty="0">
              <a:solidFill>
                <a:srgbClr val="2D3880"/>
              </a:solidFill>
              <a:latin typeface="Canva Sans"/>
              <a:ea typeface="Canva Sans"/>
              <a:cs typeface="Canva Sans"/>
              <a:sym typeface="Canva Sans"/>
            </a:endParaRPr>
          </a:p>
          <a:p>
            <a:pPr algn="just">
              <a:lnSpc>
                <a:spcPct val="150000"/>
              </a:lnSpc>
            </a:pPr>
            <a:endParaRPr lang="en-US" sz="3200" dirty="0">
              <a:solidFill>
                <a:srgbClr val="2D3880"/>
              </a:solidFill>
              <a:latin typeface="Canva Sans"/>
              <a:ea typeface="Canva Sans"/>
              <a:cs typeface="Canva Sans"/>
              <a:sym typeface="Canva Sans"/>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a:extLst>
              <a:ext uri="{FF2B5EF4-FFF2-40B4-BE49-F238E27FC236}">
                <a16:creationId xmlns:a16="http://schemas.microsoft.com/office/drawing/2014/main" id="{F17F3CD5-E0BC-E915-3AAB-EE19D4E4AD71}"/>
              </a:ext>
            </a:extLst>
          </p:cNvPr>
          <p:cNvSpPr txBox="1"/>
          <p:nvPr/>
        </p:nvSpPr>
        <p:spPr>
          <a:xfrm>
            <a:off x="1072352" y="411163"/>
            <a:ext cx="7385848" cy="1111250"/>
          </a:xfrm>
          <a:prstGeom prst="rect">
            <a:avLst/>
          </a:prstGeom>
        </p:spPr>
        <p:txBody>
          <a:bodyPr wrap="square" lIns="0" tIns="0" rIns="0" bIns="0" rtlCol="0" anchor="t">
            <a:spAutoFit/>
          </a:bodyPr>
          <a:lstStyle/>
          <a:p>
            <a:pPr marL="0" lvl="0" indent="0" algn="l">
              <a:lnSpc>
                <a:spcPts val="9100"/>
              </a:lnSpc>
              <a:spcBef>
                <a:spcPct val="0"/>
              </a:spcBef>
            </a:pPr>
            <a:r>
              <a:rPr lang="en-US" sz="6500" b="1" i="1" u="sng" dirty="0">
                <a:solidFill>
                  <a:srgbClr val="2D3880"/>
                </a:solidFill>
                <a:latin typeface="Cormorant Garamond Bold Italics"/>
                <a:ea typeface="Cormorant Garamond Bold Italics"/>
                <a:cs typeface="Cormorant Garamond Bold Italics"/>
                <a:sym typeface="Cormorant Garamond Bold Italics"/>
              </a:rPr>
              <a:t>Future Scope :</a:t>
            </a:r>
          </a:p>
        </p:txBody>
      </p:sp>
      <p:sp>
        <p:nvSpPr>
          <p:cNvPr id="4" name="TextBox 3">
            <a:extLst>
              <a:ext uri="{FF2B5EF4-FFF2-40B4-BE49-F238E27FC236}">
                <a16:creationId xmlns:a16="http://schemas.microsoft.com/office/drawing/2014/main" id="{4CA04876-F31E-279B-B818-CE13EA1807E4}"/>
              </a:ext>
            </a:extLst>
          </p:cNvPr>
          <p:cNvSpPr txBox="1"/>
          <p:nvPr/>
        </p:nvSpPr>
        <p:spPr>
          <a:xfrm>
            <a:off x="914400" y="1634847"/>
            <a:ext cx="15163800" cy="7017306"/>
          </a:xfrm>
          <a:prstGeom prst="rect">
            <a:avLst/>
          </a:prstGeom>
          <a:noFill/>
        </p:spPr>
        <p:txBody>
          <a:bodyPr wrap="square" rtlCol="0">
            <a:spAutoFit/>
          </a:bodyPr>
          <a:lstStyle/>
          <a:p>
            <a:pPr indent="457200" algn="just">
              <a:lnSpc>
                <a:spcPct val="150000"/>
              </a:lnSpc>
            </a:pPr>
            <a:r>
              <a:rPr lang="en-IN" sz="3200" dirty="0">
                <a:solidFill>
                  <a:schemeClr val="tx2">
                    <a:lumMod val="75000"/>
                  </a:schemeClr>
                </a:solidFill>
                <a:effectLst/>
                <a:latin typeface="Canva Sans" panose="020B0604020202020204" charset="0"/>
                <a:ea typeface="Fd14167"/>
              </a:rPr>
              <a:t>By integrating Artificial Intelligence (AI) and Machine Learning (ML), the system can predict disease outbreaks and provide personalized health recommendations. It can also be adapted for use with other species, such as poultry, swine, or aquaculture, to enhance their health and welfare. The wearable devices could be vulnerable to theft, a smart theft detection system or burglar alarm could be integrated into the hardware to alert users and send notifications if the device is tampered with. This advancement could revolutionize the livestock industry, making it more efficient, secure, and data-driven.</a:t>
            </a:r>
            <a:endParaRPr lang="en-IN" sz="3200" dirty="0">
              <a:solidFill>
                <a:schemeClr val="tx2">
                  <a:lumMod val="75000"/>
                </a:schemeClr>
              </a:solidFill>
              <a:effectLst/>
              <a:latin typeface="Canva Sans" panose="020B0604020202020204" charset="0"/>
              <a:ea typeface="Times New Roman" panose="02020603050405020304" pitchFamily="18" charset="0"/>
            </a:endParaRPr>
          </a:p>
          <a:p>
            <a:endParaRPr lang="en-IN" dirty="0"/>
          </a:p>
        </p:txBody>
      </p:sp>
    </p:spTree>
    <p:extLst>
      <p:ext uri="{BB962C8B-B14F-4D97-AF65-F5344CB8AC3E}">
        <p14:creationId xmlns:p14="http://schemas.microsoft.com/office/powerpoint/2010/main" val="32232296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1433777"/>
            <a:ext cx="18288000" cy="3918860"/>
            <a:chOff x="0" y="0"/>
            <a:chExt cx="4816593" cy="1032128"/>
          </a:xfrm>
        </p:grpSpPr>
        <p:sp>
          <p:nvSpPr>
            <p:cNvPr id="3" name="Freeform 3"/>
            <p:cNvSpPr/>
            <p:nvPr/>
          </p:nvSpPr>
          <p:spPr>
            <a:xfrm>
              <a:off x="0" y="0"/>
              <a:ext cx="4816592" cy="1032128"/>
            </a:xfrm>
            <a:custGeom>
              <a:avLst/>
              <a:gdLst/>
              <a:ahLst/>
              <a:cxnLst/>
              <a:rect l="l" t="t" r="r" b="b"/>
              <a:pathLst>
                <a:path w="4816592" h="1032128">
                  <a:moveTo>
                    <a:pt x="0" y="0"/>
                  </a:moveTo>
                  <a:lnTo>
                    <a:pt x="4816592" y="0"/>
                  </a:lnTo>
                  <a:lnTo>
                    <a:pt x="4816592" y="1032128"/>
                  </a:lnTo>
                  <a:lnTo>
                    <a:pt x="0" y="1032128"/>
                  </a:lnTo>
                  <a:close/>
                </a:path>
              </a:pathLst>
            </a:custGeom>
            <a:solidFill>
              <a:srgbClr val="9D9DE4"/>
            </a:solidFill>
          </p:spPr>
        </p:sp>
        <p:sp>
          <p:nvSpPr>
            <p:cNvPr id="4" name="TextBox 4"/>
            <p:cNvSpPr txBox="1"/>
            <p:nvPr/>
          </p:nvSpPr>
          <p:spPr>
            <a:xfrm>
              <a:off x="0" y="-57150"/>
              <a:ext cx="4816593" cy="1089278"/>
            </a:xfrm>
            <a:prstGeom prst="rect">
              <a:avLst/>
            </a:prstGeom>
          </p:spPr>
          <p:txBody>
            <a:bodyPr lIns="50800" tIns="50800" rIns="50800" bIns="50800" rtlCol="0" anchor="ctr"/>
            <a:lstStyle/>
            <a:p>
              <a:pPr algn="ctr">
                <a:lnSpc>
                  <a:spcPts val="3359"/>
                </a:lnSpc>
              </a:pPr>
              <a:endParaRPr/>
            </a:p>
          </p:txBody>
        </p:sp>
      </p:grpSp>
      <p:sp>
        <p:nvSpPr>
          <p:cNvPr id="5" name="TextBox 5"/>
          <p:cNvSpPr txBox="1"/>
          <p:nvPr/>
        </p:nvSpPr>
        <p:spPr>
          <a:xfrm>
            <a:off x="1028700" y="630901"/>
            <a:ext cx="10168489" cy="1226820"/>
          </a:xfrm>
          <a:prstGeom prst="rect">
            <a:avLst/>
          </a:prstGeom>
        </p:spPr>
        <p:txBody>
          <a:bodyPr lIns="0" tIns="0" rIns="0" bIns="0" rtlCol="0" anchor="t">
            <a:spAutoFit/>
          </a:bodyPr>
          <a:lstStyle/>
          <a:p>
            <a:pPr marL="0" lvl="0" indent="0" algn="l">
              <a:lnSpc>
                <a:spcPts val="10080"/>
              </a:lnSpc>
              <a:spcBef>
                <a:spcPct val="0"/>
              </a:spcBef>
            </a:pPr>
            <a:r>
              <a:rPr lang="en-US" sz="7200" b="1" i="1" dirty="0">
                <a:solidFill>
                  <a:srgbClr val="FFFFFF"/>
                </a:solidFill>
                <a:latin typeface="Cormorant Garamond Bold Italics"/>
                <a:ea typeface="Cormorant Garamond Bold Italics"/>
                <a:cs typeface="Cormorant Garamond Bold Italics"/>
                <a:sym typeface="Cormorant Garamond Bold Italics"/>
              </a:rPr>
              <a:t>References: </a:t>
            </a:r>
          </a:p>
        </p:txBody>
      </p:sp>
      <p:sp>
        <p:nvSpPr>
          <p:cNvPr id="6" name="TextBox 6"/>
          <p:cNvSpPr txBox="1"/>
          <p:nvPr/>
        </p:nvSpPr>
        <p:spPr>
          <a:xfrm>
            <a:off x="1028700" y="2889493"/>
            <a:ext cx="16780643" cy="4267515"/>
          </a:xfrm>
          <a:prstGeom prst="rect">
            <a:avLst/>
          </a:prstGeom>
        </p:spPr>
        <p:txBody>
          <a:bodyPr lIns="0" tIns="0" rIns="0" bIns="0" rtlCol="0" anchor="t">
            <a:spAutoFit/>
          </a:bodyPr>
          <a:lstStyle/>
          <a:p>
            <a:pPr marL="734059" lvl="1" indent="-367030" algn="l">
              <a:lnSpc>
                <a:spcPts val="4759"/>
              </a:lnSpc>
              <a:buFont typeface="Arial"/>
              <a:buChar char="•"/>
            </a:pPr>
            <a:r>
              <a:rPr lang="en-US" sz="3399" u="sng" dirty="0">
                <a:solidFill>
                  <a:srgbClr val="2D3880"/>
                </a:solidFill>
                <a:latin typeface="Canva Sans"/>
                <a:ea typeface="Canva Sans"/>
                <a:cs typeface="Canva Sans"/>
                <a:sym typeface="Canva Sans"/>
                <a:hlinkClick r:id="rId2" tooltip="https://www.researchgate.net/publication/376558811_GSM-GPS%20Based_Animal_Tracking_System_Improving_Wildlife_Monitoring_Efforts%20https:/www.e3s-conferences.org/articles/e3sconf/pdf/2024/37/e3sconf_icftest2024_01041.pdf%20https:/www.researchgate.net/publication/325635623_Animal_monitoring_based_on_IoT_technologies%20https:/www.ncbi.nlm.nih.gov/pmc/articles/PMC4880690/"/>
              </a:rPr>
              <a:t>https://www.researchgate.net/publication/376558811_GSM-GPS Based_Animal_Tracking_System_Improving_Wildlife_Monitoring_Efforts</a:t>
            </a:r>
          </a:p>
          <a:p>
            <a:pPr marL="734059" lvl="1" indent="-367030" algn="l">
              <a:lnSpc>
                <a:spcPts val="4759"/>
              </a:lnSpc>
              <a:buFont typeface="Arial"/>
              <a:buChar char="•"/>
            </a:pPr>
            <a:r>
              <a:rPr lang="en-US" sz="3399" u="sng" dirty="0">
                <a:solidFill>
                  <a:srgbClr val="2D3880"/>
                </a:solidFill>
                <a:latin typeface="Canva Sans"/>
                <a:ea typeface="Canva Sans"/>
                <a:cs typeface="Canva Sans"/>
                <a:sym typeface="Canva Sans"/>
                <a:hlinkClick r:id="rId2" tooltip="https://www.researchgate.net/publication/376558811_GSM-GPS%20Based_Animal_Tracking_System_Improving_Wildlife_Monitoring_Efforts%20https:/www.e3s-conferences.org/articles/e3sconf/pdf/2024/37/e3sconf_icftest2024_01041.pdf%20https:/www.researchgate.net/publication/325635623_Animal_monitoring_based_on_IoT_technologies%20https:/www.ncbi.nlm.nih.gov/pmc/articles/PMC4880690/"/>
              </a:rPr>
              <a:t>https://www.e3sconferences.org/articles/e3sconf/pdf/2024/37/e3sconf_icftest2024_01041.pdf</a:t>
            </a:r>
          </a:p>
          <a:p>
            <a:pPr marL="734059" lvl="1" indent="-367030" algn="l">
              <a:lnSpc>
                <a:spcPts val="4759"/>
              </a:lnSpc>
              <a:buFont typeface="Arial"/>
              <a:buChar char="•"/>
            </a:pPr>
            <a:r>
              <a:rPr lang="en-US" sz="3399" u="sng" dirty="0">
                <a:solidFill>
                  <a:srgbClr val="2D3880"/>
                </a:solidFill>
                <a:latin typeface="Canva Sans"/>
                <a:ea typeface="Canva Sans"/>
                <a:cs typeface="Canva Sans"/>
                <a:sym typeface="Canva Sans"/>
                <a:hlinkClick r:id="rId2" tooltip="https://www.researchgate.net/publication/376558811_GSM-GPS%20Based_Animal_Tracking_System_Improving_Wildlife_Monitoring_Efforts%20https:/www.e3s-conferences.org/articles/e3sconf/pdf/2024/37/e3sconf_icftest2024_01041.pdf%20https:/www.researchgate.net/publication/325635623_Animal_monitoring_based_on_IoT_technologies%20https:/www.ncbi.nlm.nih.gov/pmc/articles/PMC4880690/"/>
              </a:rPr>
              <a:t>https://www.researchgate.net/publication/325635623_Animal_monitoring_based_on_IoT_technologies</a:t>
            </a:r>
          </a:p>
          <a:p>
            <a:pPr marL="734059" lvl="1" indent="-367030" algn="l">
              <a:lnSpc>
                <a:spcPts val="4759"/>
              </a:lnSpc>
              <a:buFont typeface="Arial"/>
              <a:buChar char="•"/>
            </a:pPr>
            <a:r>
              <a:rPr lang="en-US" sz="3399" u="sng" dirty="0">
                <a:solidFill>
                  <a:srgbClr val="2D3880"/>
                </a:solidFill>
                <a:latin typeface="Canva Sans"/>
                <a:ea typeface="Canva Sans"/>
                <a:cs typeface="Canva Sans"/>
                <a:sym typeface="Canva Sans"/>
                <a:hlinkClick r:id="rId2" tooltip="https://www.researchgate.net/publication/376558811_GSM-GPS%20Based_Animal_Tracking_System_Improving_Wildlife_Monitoring_Efforts%20https:/www.e3s-conferences.org/articles/e3sconf/pdf/2024/37/e3sconf_icftest2024_01041.pdf%20https:/www.researchgate.net/publication/325635623_Animal_monitoring_based_on_IoT_technologies%20https:/www.ncbi.nlm.nih.gov/pmc/articles/PMC4880690/"/>
              </a:rPr>
              <a:t>https://www.ncbi.nlm.nih.gov/pmc/articles/PMC4880690/ </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2786379" y="518828"/>
            <a:ext cx="12715243" cy="1226820"/>
          </a:xfrm>
          <a:prstGeom prst="rect">
            <a:avLst/>
          </a:prstGeom>
        </p:spPr>
        <p:txBody>
          <a:bodyPr lIns="0" tIns="0" rIns="0" bIns="0" rtlCol="0" anchor="t">
            <a:spAutoFit/>
          </a:bodyPr>
          <a:lstStyle/>
          <a:p>
            <a:pPr marL="0" lvl="0" indent="0" algn="ctr">
              <a:lnSpc>
                <a:spcPts val="10080"/>
              </a:lnSpc>
              <a:spcBef>
                <a:spcPct val="0"/>
              </a:spcBef>
            </a:pPr>
            <a:r>
              <a:rPr lang="en-US" sz="7200" b="1" i="1" u="sng">
                <a:solidFill>
                  <a:srgbClr val="2D3880"/>
                </a:solidFill>
                <a:latin typeface="Cormorant Garamond Bold Italics"/>
                <a:ea typeface="Cormorant Garamond Bold Italics"/>
                <a:cs typeface="Cormorant Garamond Bold Italics"/>
                <a:sym typeface="Cormorant Garamond Bold Italics"/>
              </a:rPr>
              <a:t>Table of Contents:</a:t>
            </a:r>
          </a:p>
        </p:txBody>
      </p:sp>
      <p:grpSp>
        <p:nvGrpSpPr>
          <p:cNvPr id="4" name="Group 4"/>
          <p:cNvGrpSpPr/>
          <p:nvPr/>
        </p:nvGrpSpPr>
        <p:grpSpPr>
          <a:xfrm>
            <a:off x="2993705" y="1919743"/>
            <a:ext cx="842787" cy="842787"/>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D3880"/>
            </a:solidFill>
          </p:spPr>
        </p:sp>
        <p:sp>
          <p:nvSpPr>
            <p:cNvPr id="6" name="TextBox 6"/>
            <p:cNvSpPr txBox="1"/>
            <p:nvPr/>
          </p:nvSpPr>
          <p:spPr>
            <a:xfrm>
              <a:off x="76200" y="19050"/>
              <a:ext cx="660400" cy="717550"/>
            </a:xfrm>
            <a:prstGeom prst="rect">
              <a:avLst/>
            </a:prstGeom>
          </p:spPr>
          <p:txBody>
            <a:bodyPr lIns="50800" tIns="50800" rIns="50800" bIns="50800" rtlCol="0" anchor="ctr"/>
            <a:lstStyle/>
            <a:p>
              <a:pPr algn="ctr">
                <a:lnSpc>
                  <a:spcPts val="3920"/>
                </a:lnSpc>
              </a:pPr>
              <a:r>
                <a:rPr lang="en-US" sz="2800">
                  <a:solidFill>
                    <a:srgbClr val="FFFFFF"/>
                  </a:solidFill>
                  <a:latin typeface="Glacial Indifference"/>
                  <a:ea typeface="Glacial Indifference"/>
                  <a:cs typeface="Glacial Indifference"/>
                  <a:sym typeface="Glacial Indifference"/>
                </a:rPr>
                <a:t>01</a:t>
              </a:r>
            </a:p>
          </p:txBody>
        </p:sp>
      </p:grpSp>
      <p:grpSp>
        <p:nvGrpSpPr>
          <p:cNvPr id="7" name="Group 7"/>
          <p:cNvGrpSpPr/>
          <p:nvPr/>
        </p:nvGrpSpPr>
        <p:grpSpPr>
          <a:xfrm>
            <a:off x="2993705" y="2961162"/>
            <a:ext cx="842787" cy="842787"/>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D3880"/>
            </a:solidFill>
          </p:spPr>
        </p:sp>
        <p:sp>
          <p:nvSpPr>
            <p:cNvPr id="9" name="TextBox 9"/>
            <p:cNvSpPr txBox="1"/>
            <p:nvPr/>
          </p:nvSpPr>
          <p:spPr>
            <a:xfrm>
              <a:off x="76200" y="19050"/>
              <a:ext cx="660400" cy="717550"/>
            </a:xfrm>
            <a:prstGeom prst="rect">
              <a:avLst/>
            </a:prstGeom>
          </p:spPr>
          <p:txBody>
            <a:bodyPr lIns="50800" tIns="50800" rIns="50800" bIns="50800" rtlCol="0" anchor="ctr"/>
            <a:lstStyle/>
            <a:p>
              <a:pPr algn="ctr">
                <a:lnSpc>
                  <a:spcPts val="3920"/>
                </a:lnSpc>
              </a:pPr>
              <a:r>
                <a:rPr lang="en-US" sz="2800">
                  <a:solidFill>
                    <a:srgbClr val="FFFFFF"/>
                  </a:solidFill>
                  <a:latin typeface="Glacial Indifference"/>
                  <a:ea typeface="Glacial Indifference"/>
                  <a:cs typeface="Glacial Indifference"/>
                  <a:sym typeface="Glacial Indifference"/>
                </a:rPr>
                <a:t>02</a:t>
              </a:r>
            </a:p>
          </p:txBody>
        </p:sp>
      </p:grpSp>
      <p:grpSp>
        <p:nvGrpSpPr>
          <p:cNvPr id="10" name="Group 10"/>
          <p:cNvGrpSpPr/>
          <p:nvPr/>
        </p:nvGrpSpPr>
        <p:grpSpPr>
          <a:xfrm>
            <a:off x="2984180" y="4095819"/>
            <a:ext cx="842787" cy="842787"/>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D3880"/>
            </a:solidFill>
          </p:spPr>
        </p:sp>
        <p:sp>
          <p:nvSpPr>
            <p:cNvPr id="12" name="TextBox 12"/>
            <p:cNvSpPr txBox="1"/>
            <p:nvPr/>
          </p:nvSpPr>
          <p:spPr>
            <a:xfrm>
              <a:off x="76200" y="19050"/>
              <a:ext cx="660400" cy="717550"/>
            </a:xfrm>
            <a:prstGeom prst="rect">
              <a:avLst/>
            </a:prstGeom>
          </p:spPr>
          <p:txBody>
            <a:bodyPr lIns="50800" tIns="50800" rIns="50800" bIns="50800" rtlCol="0" anchor="ctr"/>
            <a:lstStyle/>
            <a:p>
              <a:pPr algn="ctr">
                <a:lnSpc>
                  <a:spcPts val="3920"/>
                </a:lnSpc>
              </a:pPr>
              <a:r>
                <a:rPr lang="en-US" sz="2800">
                  <a:solidFill>
                    <a:srgbClr val="FFFFFF"/>
                  </a:solidFill>
                  <a:latin typeface="Glacial Indifference"/>
                  <a:ea typeface="Glacial Indifference"/>
                  <a:cs typeface="Glacial Indifference"/>
                  <a:sym typeface="Glacial Indifference"/>
                </a:rPr>
                <a:t>03</a:t>
              </a:r>
            </a:p>
          </p:txBody>
        </p:sp>
      </p:grpSp>
      <p:grpSp>
        <p:nvGrpSpPr>
          <p:cNvPr id="13" name="Group 13"/>
          <p:cNvGrpSpPr/>
          <p:nvPr/>
        </p:nvGrpSpPr>
        <p:grpSpPr>
          <a:xfrm>
            <a:off x="2993705" y="6509806"/>
            <a:ext cx="842787" cy="842787"/>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D3880"/>
            </a:solidFill>
          </p:spPr>
        </p:sp>
        <p:sp>
          <p:nvSpPr>
            <p:cNvPr id="15" name="TextBox 15"/>
            <p:cNvSpPr txBox="1"/>
            <p:nvPr/>
          </p:nvSpPr>
          <p:spPr>
            <a:xfrm>
              <a:off x="76200" y="19050"/>
              <a:ext cx="660400" cy="717550"/>
            </a:xfrm>
            <a:prstGeom prst="rect">
              <a:avLst/>
            </a:prstGeom>
          </p:spPr>
          <p:txBody>
            <a:bodyPr lIns="50800" tIns="50800" rIns="50800" bIns="50800" rtlCol="0" anchor="ctr"/>
            <a:lstStyle/>
            <a:p>
              <a:pPr algn="ctr">
                <a:lnSpc>
                  <a:spcPts val="3920"/>
                </a:lnSpc>
              </a:pPr>
              <a:r>
                <a:rPr lang="en-US" sz="2800">
                  <a:solidFill>
                    <a:srgbClr val="FFFFFF"/>
                  </a:solidFill>
                  <a:latin typeface="Glacial Indifference"/>
                  <a:ea typeface="Glacial Indifference"/>
                  <a:cs typeface="Glacial Indifference"/>
                  <a:sym typeface="Glacial Indifference"/>
                </a:rPr>
                <a:t>05</a:t>
              </a:r>
            </a:p>
          </p:txBody>
        </p:sp>
      </p:grpSp>
      <p:grpSp>
        <p:nvGrpSpPr>
          <p:cNvPr id="16" name="Group 16"/>
          <p:cNvGrpSpPr/>
          <p:nvPr/>
        </p:nvGrpSpPr>
        <p:grpSpPr>
          <a:xfrm>
            <a:off x="2993705" y="7562428"/>
            <a:ext cx="842787" cy="842787"/>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D3880"/>
            </a:solidFill>
          </p:spPr>
        </p:sp>
        <p:sp>
          <p:nvSpPr>
            <p:cNvPr id="18" name="TextBox 18"/>
            <p:cNvSpPr txBox="1"/>
            <p:nvPr/>
          </p:nvSpPr>
          <p:spPr>
            <a:xfrm>
              <a:off x="76200" y="19050"/>
              <a:ext cx="660400" cy="717550"/>
            </a:xfrm>
            <a:prstGeom prst="rect">
              <a:avLst/>
            </a:prstGeom>
          </p:spPr>
          <p:txBody>
            <a:bodyPr lIns="50800" tIns="50800" rIns="50800" bIns="50800" rtlCol="0" anchor="ctr"/>
            <a:lstStyle/>
            <a:p>
              <a:pPr algn="ctr">
                <a:lnSpc>
                  <a:spcPts val="3920"/>
                </a:lnSpc>
              </a:pPr>
              <a:r>
                <a:rPr lang="en-US" sz="2800" dirty="0">
                  <a:solidFill>
                    <a:srgbClr val="FFFFFF"/>
                  </a:solidFill>
                  <a:latin typeface="Glacial Indifference"/>
                  <a:ea typeface="Glacial Indifference"/>
                  <a:cs typeface="Glacial Indifference"/>
                  <a:sym typeface="Glacial Indifference"/>
                </a:rPr>
                <a:t>06</a:t>
              </a:r>
            </a:p>
          </p:txBody>
        </p:sp>
      </p:grpSp>
      <p:grpSp>
        <p:nvGrpSpPr>
          <p:cNvPr id="19" name="Group 19"/>
          <p:cNvGrpSpPr/>
          <p:nvPr/>
        </p:nvGrpSpPr>
        <p:grpSpPr>
          <a:xfrm>
            <a:off x="9458325" y="2160090"/>
            <a:ext cx="842787" cy="842787"/>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D3880"/>
            </a:solidFill>
          </p:spPr>
        </p:sp>
        <p:sp>
          <p:nvSpPr>
            <p:cNvPr id="21" name="TextBox 21"/>
            <p:cNvSpPr txBox="1"/>
            <p:nvPr/>
          </p:nvSpPr>
          <p:spPr>
            <a:xfrm>
              <a:off x="76200" y="19050"/>
              <a:ext cx="660400" cy="717550"/>
            </a:xfrm>
            <a:prstGeom prst="rect">
              <a:avLst/>
            </a:prstGeom>
          </p:spPr>
          <p:txBody>
            <a:bodyPr lIns="50800" tIns="50800" rIns="50800" bIns="50800" rtlCol="0" anchor="ctr"/>
            <a:lstStyle/>
            <a:p>
              <a:pPr algn="ctr">
                <a:lnSpc>
                  <a:spcPts val="3920"/>
                </a:lnSpc>
              </a:pPr>
              <a:r>
                <a:rPr lang="en-US" sz="2800" dirty="0">
                  <a:solidFill>
                    <a:srgbClr val="FFFFFF"/>
                  </a:solidFill>
                  <a:latin typeface="Glacial Indifference"/>
                  <a:ea typeface="Glacial Indifference"/>
                  <a:cs typeface="Glacial Indifference"/>
                  <a:sym typeface="Glacial Indifference"/>
                </a:rPr>
                <a:t>07</a:t>
              </a:r>
            </a:p>
          </p:txBody>
        </p:sp>
      </p:grpSp>
      <p:sp>
        <p:nvSpPr>
          <p:cNvPr id="22" name="TextBox 22"/>
          <p:cNvSpPr txBox="1"/>
          <p:nvPr/>
        </p:nvSpPr>
        <p:spPr>
          <a:xfrm>
            <a:off x="4152643" y="2043639"/>
            <a:ext cx="4955083" cy="537845"/>
          </a:xfrm>
          <a:prstGeom prst="rect">
            <a:avLst/>
          </a:prstGeom>
        </p:spPr>
        <p:txBody>
          <a:bodyPr lIns="0" tIns="0" rIns="0" bIns="0" rtlCol="0" anchor="t">
            <a:spAutoFit/>
          </a:bodyPr>
          <a:lstStyle/>
          <a:p>
            <a:pPr algn="l">
              <a:lnSpc>
                <a:spcPts val="4480"/>
              </a:lnSpc>
            </a:pPr>
            <a:r>
              <a:rPr lang="en-US" sz="3200">
                <a:solidFill>
                  <a:srgbClr val="2D3880"/>
                </a:solidFill>
                <a:latin typeface="Glacial Indifference"/>
                <a:ea typeface="Glacial Indifference"/>
                <a:cs typeface="Glacial Indifference"/>
                <a:sym typeface="Glacial Indifference"/>
              </a:rPr>
              <a:t>Abstract</a:t>
            </a:r>
          </a:p>
        </p:txBody>
      </p:sp>
      <p:sp>
        <p:nvSpPr>
          <p:cNvPr id="23" name="TextBox 23"/>
          <p:cNvSpPr txBox="1"/>
          <p:nvPr/>
        </p:nvSpPr>
        <p:spPr>
          <a:xfrm>
            <a:off x="4188917" y="4219715"/>
            <a:ext cx="4955083" cy="537845"/>
          </a:xfrm>
          <a:prstGeom prst="rect">
            <a:avLst/>
          </a:prstGeom>
        </p:spPr>
        <p:txBody>
          <a:bodyPr lIns="0" tIns="0" rIns="0" bIns="0" rtlCol="0" anchor="t">
            <a:spAutoFit/>
          </a:bodyPr>
          <a:lstStyle/>
          <a:p>
            <a:pPr algn="l">
              <a:lnSpc>
                <a:spcPts val="4480"/>
              </a:lnSpc>
            </a:pPr>
            <a:r>
              <a:rPr lang="en-US" sz="3200">
                <a:solidFill>
                  <a:srgbClr val="2D3880"/>
                </a:solidFill>
                <a:latin typeface="Glacial Indifference"/>
                <a:ea typeface="Glacial Indifference"/>
                <a:cs typeface="Glacial Indifference"/>
                <a:sym typeface="Glacial Indifference"/>
              </a:rPr>
              <a:t>Scope and Motivation</a:t>
            </a:r>
          </a:p>
        </p:txBody>
      </p:sp>
      <p:sp>
        <p:nvSpPr>
          <p:cNvPr id="24" name="TextBox 24"/>
          <p:cNvSpPr txBox="1"/>
          <p:nvPr/>
        </p:nvSpPr>
        <p:spPr>
          <a:xfrm>
            <a:off x="4188917" y="5181458"/>
            <a:ext cx="4955083" cy="1099820"/>
          </a:xfrm>
          <a:prstGeom prst="rect">
            <a:avLst/>
          </a:prstGeom>
        </p:spPr>
        <p:txBody>
          <a:bodyPr lIns="0" tIns="0" rIns="0" bIns="0" rtlCol="0" anchor="t">
            <a:spAutoFit/>
          </a:bodyPr>
          <a:lstStyle/>
          <a:p>
            <a:pPr algn="l">
              <a:lnSpc>
                <a:spcPts val="4480"/>
              </a:lnSpc>
            </a:pPr>
            <a:r>
              <a:rPr lang="en-US" sz="3200">
                <a:solidFill>
                  <a:srgbClr val="2D3880"/>
                </a:solidFill>
                <a:latin typeface="Glacial Indifference"/>
                <a:ea typeface="Glacial Indifference"/>
                <a:cs typeface="Glacial Indifference"/>
                <a:sym typeface="Glacial Indifference"/>
              </a:rPr>
              <a:t>Problem Statement and Objectives</a:t>
            </a:r>
          </a:p>
        </p:txBody>
      </p:sp>
      <p:sp>
        <p:nvSpPr>
          <p:cNvPr id="25" name="TextBox 25"/>
          <p:cNvSpPr txBox="1"/>
          <p:nvPr/>
        </p:nvSpPr>
        <p:spPr>
          <a:xfrm>
            <a:off x="4152359" y="6605128"/>
            <a:ext cx="4955083" cy="537845"/>
          </a:xfrm>
          <a:prstGeom prst="rect">
            <a:avLst/>
          </a:prstGeom>
        </p:spPr>
        <p:txBody>
          <a:bodyPr lIns="0" tIns="0" rIns="0" bIns="0" rtlCol="0" anchor="t">
            <a:spAutoFit/>
          </a:bodyPr>
          <a:lstStyle/>
          <a:p>
            <a:pPr algn="l">
              <a:lnSpc>
                <a:spcPts val="4480"/>
              </a:lnSpc>
            </a:pPr>
            <a:r>
              <a:rPr lang="en-US" sz="3200">
                <a:solidFill>
                  <a:srgbClr val="2D3880"/>
                </a:solidFill>
                <a:latin typeface="Glacial Indifference"/>
                <a:ea typeface="Glacial Indifference"/>
                <a:cs typeface="Glacial Indifference"/>
                <a:sym typeface="Glacial Indifference"/>
              </a:rPr>
              <a:t>Existing System </a:t>
            </a:r>
          </a:p>
        </p:txBody>
      </p:sp>
      <p:sp>
        <p:nvSpPr>
          <p:cNvPr id="26" name="TextBox 26"/>
          <p:cNvSpPr txBox="1"/>
          <p:nvPr/>
        </p:nvSpPr>
        <p:spPr>
          <a:xfrm>
            <a:off x="4152359" y="7723997"/>
            <a:ext cx="4955083" cy="537845"/>
          </a:xfrm>
          <a:prstGeom prst="rect">
            <a:avLst/>
          </a:prstGeom>
        </p:spPr>
        <p:txBody>
          <a:bodyPr lIns="0" tIns="0" rIns="0" bIns="0" rtlCol="0" anchor="t">
            <a:spAutoFit/>
          </a:bodyPr>
          <a:lstStyle/>
          <a:p>
            <a:pPr algn="l">
              <a:lnSpc>
                <a:spcPts val="4480"/>
              </a:lnSpc>
            </a:pPr>
            <a:r>
              <a:rPr lang="en-US" sz="3200">
                <a:solidFill>
                  <a:srgbClr val="2D3880"/>
                </a:solidFill>
                <a:latin typeface="Glacial Indifference"/>
                <a:ea typeface="Glacial Indifference"/>
                <a:cs typeface="Glacial Indifference"/>
                <a:sym typeface="Glacial Indifference"/>
              </a:rPr>
              <a:t>Proposed Method</a:t>
            </a:r>
          </a:p>
        </p:txBody>
      </p:sp>
      <p:sp>
        <p:nvSpPr>
          <p:cNvPr id="27" name="TextBox 27"/>
          <p:cNvSpPr txBox="1"/>
          <p:nvPr/>
        </p:nvSpPr>
        <p:spPr>
          <a:xfrm>
            <a:off x="10542888" y="3107231"/>
            <a:ext cx="4956216" cy="1112484"/>
          </a:xfrm>
          <a:prstGeom prst="rect">
            <a:avLst/>
          </a:prstGeom>
        </p:spPr>
        <p:txBody>
          <a:bodyPr lIns="0" tIns="0" rIns="0" bIns="0" rtlCol="0" anchor="t">
            <a:spAutoFit/>
          </a:bodyPr>
          <a:lstStyle/>
          <a:p>
            <a:pPr algn="l">
              <a:lnSpc>
                <a:spcPts val="4480"/>
              </a:lnSpc>
            </a:pPr>
            <a:r>
              <a:rPr lang="en-US" sz="3200" dirty="0">
                <a:solidFill>
                  <a:srgbClr val="2D3880"/>
                </a:solidFill>
                <a:latin typeface="Glacial Indifference"/>
                <a:ea typeface="Glacial Indifference"/>
                <a:cs typeface="Glacial Indifference"/>
                <a:sym typeface="Glacial Indifference"/>
              </a:rPr>
              <a:t>Proposed Block Diagram &amp; Circuit Diagram</a:t>
            </a:r>
          </a:p>
        </p:txBody>
      </p:sp>
      <p:grpSp>
        <p:nvGrpSpPr>
          <p:cNvPr id="28" name="Group 28"/>
          <p:cNvGrpSpPr/>
          <p:nvPr/>
        </p:nvGrpSpPr>
        <p:grpSpPr>
          <a:xfrm>
            <a:off x="2993705" y="5210033"/>
            <a:ext cx="842787" cy="842787"/>
            <a:chOff x="0" y="0"/>
            <a:chExt cx="812800" cy="812800"/>
          </a:xfrm>
        </p:grpSpPr>
        <p:sp>
          <p:nvSpPr>
            <p:cNvPr id="29" name="Freeform 2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D3880"/>
            </a:solidFill>
          </p:spPr>
        </p:sp>
        <p:sp>
          <p:nvSpPr>
            <p:cNvPr id="30" name="TextBox 30"/>
            <p:cNvSpPr txBox="1"/>
            <p:nvPr/>
          </p:nvSpPr>
          <p:spPr>
            <a:xfrm>
              <a:off x="76200" y="19050"/>
              <a:ext cx="660400" cy="717550"/>
            </a:xfrm>
            <a:prstGeom prst="rect">
              <a:avLst/>
            </a:prstGeom>
          </p:spPr>
          <p:txBody>
            <a:bodyPr lIns="50800" tIns="50800" rIns="50800" bIns="50800" rtlCol="0" anchor="ctr"/>
            <a:lstStyle/>
            <a:p>
              <a:pPr algn="ctr">
                <a:lnSpc>
                  <a:spcPts val="3920"/>
                </a:lnSpc>
              </a:pPr>
              <a:r>
                <a:rPr lang="en-US" sz="2800">
                  <a:solidFill>
                    <a:srgbClr val="FFFFFF"/>
                  </a:solidFill>
                  <a:latin typeface="Glacial Indifference"/>
                  <a:ea typeface="Glacial Indifference"/>
                  <a:cs typeface="Glacial Indifference"/>
                  <a:sym typeface="Glacial Indifference"/>
                </a:rPr>
                <a:t>04</a:t>
              </a:r>
            </a:p>
          </p:txBody>
        </p:sp>
      </p:grpSp>
      <p:grpSp>
        <p:nvGrpSpPr>
          <p:cNvPr id="31" name="Group 31"/>
          <p:cNvGrpSpPr/>
          <p:nvPr/>
        </p:nvGrpSpPr>
        <p:grpSpPr>
          <a:xfrm>
            <a:off x="9458325" y="3201509"/>
            <a:ext cx="842787" cy="842787"/>
            <a:chOff x="0" y="0"/>
            <a:chExt cx="812800" cy="812800"/>
          </a:xfrm>
        </p:grpSpPr>
        <p:sp>
          <p:nvSpPr>
            <p:cNvPr id="32" name="Freeform 3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D3880"/>
            </a:solidFill>
          </p:spPr>
        </p:sp>
        <p:sp>
          <p:nvSpPr>
            <p:cNvPr id="33" name="TextBox 33"/>
            <p:cNvSpPr txBox="1"/>
            <p:nvPr/>
          </p:nvSpPr>
          <p:spPr>
            <a:xfrm>
              <a:off x="76200" y="19050"/>
              <a:ext cx="660400" cy="717550"/>
            </a:xfrm>
            <a:prstGeom prst="rect">
              <a:avLst/>
            </a:prstGeom>
          </p:spPr>
          <p:txBody>
            <a:bodyPr lIns="50800" tIns="50800" rIns="50800" bIns="50800" rtlCol="0" anchor="ctr"/>
            <a:lstStyle/>
            <a:p>
              <a:pPr algn="ctr">
                <a:lnSpc>
                  <a:spcPts val="3920"/>
                </a:lnSpc>
              </a:pPr>
              <a:r>
                <a:rPr lang="en-US" sz="2800">
                  <a:solidFill>
                    <a:srgbClr val="FFFFFF"/>
                  </a:solidFill>
                  <a:latin typeface="Glacial Indifference"/>
                  <a:ea typeface="Glacial Indifference"/>
                  <a:cs typeface="Glacial Indifference"/>
                  <a:sym typeface="Glacial Indifference"/>
                </a:rPr>
                <a:t>08</a:t>
              </a:r>
            </a:p>
          </p:txBody>
        </p:sp>
      </p:grpSp>
      <p:sp>
        <p:nvSpPr>
          <p:cNvPr id="34" name="TextBox 34"/>
          <p:cNvSpPr txBox="1"/>
          <p:nvPr/>
        </p:nvSpPr>
        <p:spPr>
          <a:xfrm>
            <a:off x="4169867" y="3131677"/>
            <a:ext cx="4955083" cy="537845"/>
          </a:xfrm>
          <a:prstGeom prst="rect">
            <a:avLst/>
          </a:prstGeom>
        </p:spPr>
        <p:txBody>
          <a:bodyPr lIns="0" tIns="0" rIns="0" bIns="0" rtlCol="0" anchor="t">
            <a:spAutoFit/>
          </a:bodyPr>
          <a:lstStyle/>
          <a:p>
            <a:pPr algn="l">
              <a:lnSpc>
                <a:spcPts val="4480"/>
              </a:lnSpc>
            </a:pPr>
            <a:r>
              <a:rPr lang="en-US" sz="3200">
                <a:solidFill>
                  <a:srgbClr val="2D3880"/>
                </a:solidFill>
                <a:latin typeface="Glacial Indifference"/>
                <a:ea typeface="Glacial Indifference"/>
                <a:cs typeface="Glacial Indifference"/>
                <a:sym typeface="Glacial Indifference"/>
              </a:rPr>
              <a:t>Introduction</a:t>
            </a:r>
          </a:p>
        </p:txBody>
      </p:sp>
      <p:sp>
        <p:nvSpPr>
          <p:cNvPr id="35" name="TextBox 35"/>
          <p:cNvSpPr txBox="1"/>
          <p:nvPr/>
        </p:nvSpPr>
        <p:spPr>
          <a:xfrm>
            <a:off x="10542888" y="2224685"/>
            <a:ext cx="4956216" cy="537845"/>
          </a:xfrm>
          <a:prstGeom prst="rect">
            <a:avLst/>
          </a:prstGeom>
        </p:spPr>
        <p:txBody>
          <a:bodyPr lIns="0" tIns="0" rIns="0" bIns="0" rtlCol="0" anchor="t">
            <a:spAutoFit/>
          </a:bodyPr>
          <a:lstStyle/>
          <a:p>
            <a:pPr algn="l">
              <a:lnSpc>
                <a:spcPts val="4480"/>
              </a:lnSpc>
            </a:pPr>
            <a:r>
              <a:rPr lang="en-US" sz="3200" dirty="0">
                <a:solidFill>
                  <a:srgbClr val="2D3880"/>
                </a:solidFill>
                <a:latin typeface="Glacial Indifference"/>
                <a:ea typeface="Glacial Indifference"/>
                <a:cs typeface="Glacial Indifference"/>
                <a:sym typeface="Glacial Indifference"/>
              </a:rPr>
              <a:t>Components</a:t>
            </a:r>
          </a:p>
        </p:txBody>
      </p:sp>
      <p:grpSp>
        <p:nvGrpSpPr>
          <p:cNvPr id="36" name="Group 36"/>
          <p:cNvGrpSpPr/>
          <p:nvPr/>
        </p:nvGrpSpPr>
        <p:grpSpPr>
          <a:xfrm>
            <a:off x="9448800" y="4435518"/>
            <a:ext cx="842787" cy="842787"/>
            <a:chOff x="0" y="0"/>
            <a:chExt cx="812800" cy="812800"/>
          </a:xfrm>
        </p:grpSpPr>
        <p:sp>
          <p:nvSpPr>
            <p:cNvPr id="37" name="Freeform 3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D3880"/>
            </a:solidFill>
          </p:spPr>
        </p:sp>
        <p:sp>
          <p:nvSpPr>
            <p:cNvPr id="38" name="TextBox 38"/>
            <p:cNvSpPr txBox="1"/>
            <p:nvPr/>
          </p:nvSpPr>
          <p:spPr>
            <a:xfrm>
              <a:off x="76200" y="19050"/>
              <a:ext cx="660400" cy="717550"/>
            </a:xfrm>
            <a:prstGeom prst="rect">
              <a:avLst/>
            </a:prstGeom>
          </p:spPr>
          <p:txBody>
            <a:bodyPr lIns="50800" tIns="50800" rIns="50800" bIns="50800" rtlCol="0" anchor="ctr"/>
            <a:lstStyle/>
            <a:p>
              <a:pPr algn="ctr">
                <a:lnSpc>
                  <a:spcPts val="3920"/>
                </a:lnSpc>
              </a:pPr>
              <a:r>
                <a:rPr lang="en-US" sz="2800">
                  <a:solidFill>
                    <a:srgbClr val="FFFFFF"/>
                  </a:solidFill>
                  <a:latin typeface="Glacial Indifference"/>
                  <a:ea typeface="Glacial Indifference"/>
                  <a:cs typeface="Glacial Indifference"/>
                  <a:sym typeface="Glacial Indifference"/>
                </a:rPr>
                <a:t>10</a:t>
              </a:r>
            </a:p>
          </p:txBody>
        </p:sp>
      </p:grpSp>
      <p:sp>
        <p:nvSpPr>
          <p:cNvPr id="39" name="TextBox 39"/>
          <p:cNvSpPr txBox="1"/>
          <p:nvPr/>
        </p:nvSpPr>
        <p:spPr>
          <a:xfrm>
            <a:off x="10596387" y="7848178"/>
            <a:ext cx="4956216" cy="537845"/>
          </a:xfrm>
          <a:prstGeom prst="rect">
            <a:avLst/>
          </a:prstGeom>
        </p:spPr>
        <p:txBody>
          <a:bodyPr lIns="0" tIns="0" rIns="0" bIns="0" rtlCol="0" anchor="t">
            <a:spAutoFit/>
          </a:bodyPr>
          <a:lstStyle/>
          <a:p>
            <a:pPr algn="l">
              <a:lnSpc>
                <a:spcPts val="4480"/>
              </a:lnSpc>
            </a:pPr>
            <a:r>
              <a:rPr lang="en-US" sz="3200">
                <a:solidFill>
                  <a:srgbClr val="2D3880"/>
                </a:solidFill>
                <a:latin typeface="Glacial Indifference"/>
                <a:ea typeface="Glacial Indifference"/>
                <a:cs typeface="Glacial Indifference"/>
                <a:sym typeface="Glacial Indifference"/>
              </a:rPr>
              <a:t>References</a:t>
            </a:r>
          </a:p>
        </p:txBody>
      </p:sp>
      <p:grpSp>
        <p:nvGrpSpPr>
          <p:cNvPr id="40" name="Group 40"/>
          <p:cNvGrpSpPr/>
          <p:nvPr/>
        </p:nvGrpSpPr>
        <p:grpSpPr>
          <a:xfrm>
            <a:off x="9458325" y="5478330"/>
            <a:ext cx="842787" cy="842787"/>
            <a:chOff x="0" y="0"/>
            <a:chExt cx="812800" cy="812800"/>
          </a:xfrm>
        </p:grpSpPr>
        <p:sp>
          <p:nvSpPr>
            <p:cNvPr id="41" name="Freeform 4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D3880"/>
            </a:solidFill>
          </p:spPr>
        </p:sp>
        <p:sp>
          <p:nvSpPr>
            <p:cNvPr id="42" name="TextBox 42"/>
            <p:cNvSpPr txBox="1"/>
            <p:nvPr/>
          </p:nvSpPr>
          <p:spPr>
            <a:xfrm>
              <a:off x="76200" y="19050"/>
              <a:ext cx="660400" cy="717550"/>
            </a:xfrm>
            <a:prstGeom prst="rect">
              <a:avLst/>
            </a:prstGeom>
          </p:spPr>
          <p:txBody>
            <a:bodyPr lIns="50800" tIns="50800" rIns="50800" bIns="50800" rtlCol="0" anchor="ctr"/>
            <a:lstStyle/>
            <a:p>
              <a:pPr algn="ctr">
                <a:lnSpc>
                  <a:spcPts val="3920"/>
                </a:lnSpc>
              </a:pPr>
              <a:r>
                <a:rPr lang="en-US" sz="2800">
                  <a:solidFill>
                    <a:srgbClr val="FFFFFF"/>
                  </a:solidFill>
                  <a:latin typeface="Glacial Indifference"/>
                  <a:ea typeface="Glacial Indifference"/>
                  <a:cs typeface="Glacial Indifference"/>
                  <a:sym typeface="Glacial Indifference"/>
                </a:rPr>
                <a:t>11</a:t>
              </a:r>
            </a:p>
          </p:txBody>
        </p:sp>
      </p:grpSp>
      <p:sp>
        <p:nvSpPr>
          <p:cNvPr id="43" name="TextBox 43"/>
          <p:cNvSpPr txBox="1"/>
          <p:nvPr/>
        </p:nvSpPr>
        <p:spPr>
          <a:xfrm>
            <a:off x="10535881" y="4492739"/>
            <a:ext cx="4956216" cy="535403"/>
          </a:xfrm>
          <a:prstGeom prst="rect">
            <a:avLst/>
          </a:prstGeom>
        </p:spPr>
        <p:txBody>
          <a:bodyPr lIns="0" tIns="0" rIns="0" bIns="0" rtlCol="0" anchor="t">
            <a:spAutoFit/>
          </a:bodyPr>
          <a:lstStyle/>
          <a:p>
            <a:pPr algn="l">
              <a:lnSpc>
                <a:spcPts val="4480"/>
              </a:lnSpc>
            </a:pPr>
            <a:r>
              <a:rPr lang="en-US" sz="3200" dirty="0">
                <a:solidFill>
                  <a:srgbClr val="2D3880"/>
                </a:solidFill>
                <a:latin typeface="Glacial Indifference"/>
                <a:ea typeface="Glacial Indifference"/>
                <a:cs typeface="Glacial Indifference"/>
                <a:sym typeface="Glacial Indifference"/>
              </a:rPr>
              <a:t>Prototype Model</a:t>
            </a:r>
          </a:p>
        </p:txBody>
      </p:sp>
      <p:sp>
        <p:nvSpPr>
          <p:cNvPr id="44" name="TextBox 44"/>
          <p:cNvSpPr txBox="1"/>
          <p:nvPr/>
        </p:nvSpPr>
        <p:spPr>
          <a:xfrm>
            <a:off x="10596387" y="5574276"/>
            <a:ext cx="4956216" cy="537845"/>
          </a:xfrm>
          <a:prstGeom prst="rect">
            <a:avLst/>
          </a:prstGeom>
        </p:spPr>
        <p:txBody>
          <a:bodyPr lIns="0" tIns="0" rIns="0" bIns="0" rtlCol="0" anchor="t">
            <a:spAutoFit/>
          </a:bodyPr>
          <a:lstStyle/>
          <a:p>
            <a:pPr algn="l">
              <a:lnSpc>
                <a:spcPts val="4480"/>
              </a:lnSpc>
            </a:pPr>
            <a:r>
              <a:rPr lang="en-US" sz="3200">
                <a:solidFill>
                  <a:srgbClr val="2D3880"/>
                </a:solidFill>
                <a:latin typeface="Glacial Indifference"/>
                <a:ea typeface="Glacial Indifference"/>
                <a:cs typeface="Glacial Indifference"/>
                <a:sym typeface="Glacial Indifference"/>
              </a:rPr>
              <a:t>Result Analysis</a:t>
            </a:r>
          </a:p>
        </p:txBody>
      </p:sp>
      <p:grpSp>
        <p:nvGrpSpPr>
          <p:cNvPr id="45" name="Group 45"/>
          <p:cNvGrpSpPr/>
          <p:nvPr/>
        </p:nvGrpSpPr>
        <p:grpSpPr>
          <a:xfrm>
            <a:off x="9458325" y="6674238"/>
            <a:ext cx="842787" cy="842787"/>
            <a:chOff x="0" y="0"/>
            <a:chExt cx="812800" cy="812800"/>
          </a:xfrm>
        </p:grpSpPr>
        <p:sp>
          <p:nvSpPr>
            <p:cNvPr id="46" name="Freeform 4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D3880"/>
            </a:solidFill>
          </p:spPr>
        </p:sp>
        <p:sp>
          <p:nvSpPr>
            <p:cNvPr id="47" name="TextBox 47"/>
            <p:cNvSpPr txBox="1"/>
            <p:nvPr/>
          </p:nvSpPr>
          <p:spPr>
            <a:xfrm>
              <a:off x="76200" y="19050"/>
              <a:ext cx="660400" cy="717550"/>
            </a:xfrm>
            <a:prstGeom prst="rect">
              <a:avLst/>
            </a:prstGeom>
          </p:spPr>
          <p:txBody>
            <a:bodyPr lIns="50800" tIns="50800" rIns="50800" bIns="50800" rtlCol="0" anchor="ctr"/>
            <a:lstStyle/>
            <a:p>
              <a:pPr algn="ctr">
                <a:lnSpc>
                  <a:spcPts val="3920"/>
                </a:lnSpc>
              </a:pPr>
              <a:r>
                <a:rPr lang="en-US" sz="2800">
                  <a:solidFill>
                    <a:srgbClr val="FFFFFF"/>
                  </a:solidFill>
                  <a:latin typeface="Glacial Indifference"/>
                  <a:ea typeface="Glacial Indifference"/>
                  <a:cs typeface="Glacial Indifference"/>
                  <a:sym typeface="Glacial Indifference"/>
                </a:rPr>
                <a:t>12</a:t>
              </a:r>
            </a:p>
          </p:txBody>
        </p:sp>
      </p:grpSp>
      <p:grpSp>
        <p:nvGrpSpPr>
          <p:cNvPr id="48" name="Group 48"/>
          <p:cNvGrpSpPr/>
          <p:nvPr/>
        </p:nvGrpSpPr>
        <p:grpSpPr>
          <a:xfrm>
            <a:off x="9458325" y="7724424"/>
            <a:ext cx="842787" cy="842787"/>
            <a:chOff x="0" y="0"/>
            <a:chExt cx="812800" cy="812800"/>
          </a:xfrm>
        </p:grpSpPr>
        <p:sp>
          <p:nvSpPr>
            <p:cNvPr id="49" name="Freeform 4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D3880"/>
            </a:solidFill>
          </p:spPr>
        </p:sp>
        <p:sp>
          <p:nvSpPr>
            <p:cNvPr id="50" name="TextBox 50"/>
            <p:cNvSpPr txBox="1"/>
            <p:nvPr/>
          </p:nvSpPr>
          <p:spPr>
            <a:xfrm>
              <a:off x="76200" y="19050"/>
              <a:ext cx="660400" cy="717550"/>
            </a:xfrm>
            <a:prstGeom prst="rect">
              <a:avLst/>
            </a:prstGeom>
          </p:spPr>
          <p:txBody>
            <a:bodyPr lIns="50800" tIns="50800" rIns="50800" bIns="50800" rtlCol="0" anchor="ctr"/>
            <a:lstStyle/>
            <a:p>
              <a:pPr algn="ctr">
                <a:lnSpc>
                  <a:spcPts val="3920"/>
                </a:lnSpc>
              </a:pPr>
              <a:r>
                <a:rPr lang="en-US" sz="2800">
                  <a:solidFill>
                    <a:srgbClr val="FFFFFF"/>
                  </a:solidFill>
                  <a:latin typeface="Glacial Indifference"/>
                  <a:ea typeface="Glacial Indifference"/>
                  <a:cs typeface="Glacial Indifference"/>
                  <a:sym typeface="Glacial Indifference"/>
                </a:rPr>
                <a:t>13</a:t>
              </a:r>
            </a:p>
          </p:txBody>
        </p:sp>
      </p:grpSp>
      <p:sp>
        <p:nvSpPr>
          <p:cNvPr id="51" name="TextBox 51"/>
          <p:cNvSpPr txBox="1"/>
          <p:nvPr/>
        </p:nvSpPr>
        <p:spPr>
          <a:xfrm>
            <a:off x="10586862" y="6710258"/>
            <a:ext cx="4956216" cy="537845"/>
          </a:xfrm>
          <a:prstGeom prst="rect">
            <a:avLst/>
          </a:prstGeom>
        </p:spPr>
        <p:txBody>
          <a:bodyPr lIns="0" tIns="0" rIns="0" bIns="0" rtlCol="0" anchor="t">
            <a:spAutoFit/>
          </a:bodyPr>
          <a:lstStyle/>
          <a:p>
            <a:pPr algn="l">
              <a:lnSpc>
                <a:spcPts val="4480"/>
              </a:lnSpc>
            </a:pPr>
            <a:r>
              <a:rPr lang="en-US" sz="3200" dirty="0">
                <a:solidFill>
                  <a:srgbClr val="2D3880"/>
                </a:solidFill>
                <a:latin typeface="Glacial Indifference"/>
                <a:ea typeface="Glacial Indifference"/>
                <a:cs typeface="Glacial Indifference"/>
                <a:sym typeface="Glacial Indifference"/>
              </a:rPr>
              <a:t>Conclusion &amp; Future Scope</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3657600" y="3754015"/>
            <a:ext cx="11010318" cy="2080700"/>
          </a:xfrm>
          <a:prstGeom prst="rect">
            <a:avLst/>
          </a:prstGeom>
        </p:spPr>
        <p:txBody>
          <a:bodyPr wrap="square" lIns="0" tIns="0" rIns="0" bIns="0" rtlCol="0" anchor="t">
            <a:spAutoFit/>
          </a:bodyPr>
          <a:lstStyle/>
          <a:p>
            <a:pPr marL="0" lvl="0" indent="0" algn="l">
              <a:lnSpc>
                <a:spcPts val="17090"/>
              </a:lnSpc>
            </a:pPr>
            <a:r>
              <a:rPr lang="en-US" sz="12207" b="1" i="1" dirty="0">
                <a:solidFill>
                  <a:srgbClr val="2D3880"/>
                </a:solidFill>
                <a:latin typeface="Cormorant Garamond Bold Italics"/>
                <a:ea typeface="Cormorant Garamond Bold Italics"/>
                <a:cs typeface="Cormorant Garamond Bold Italics"/>
                <a:sym typeface="Cormorant Garamond Bold Italics"/>
              </a:rPr>
              <a:t>Thank You !</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p:cNvSpPr txBox="1"/>
          <p:nvPr/>
        </p:nvSpPr>
        <p:spPr>
          <a:xfrm>
            <a:off x="1223055" y="395765"/>
            <a:ext cx="9088129" cy="1089025"/>
          </a:xfrm>
          <a:prstGeom prst="rect">
            <a:avLst/>
          </a:prstGeom>
        </p:spPr>
        <p:txBody>
          <a:bodyPr lIns="0" tIns="0" rIns="0" bIns="0" rtlCol="0" anchor="t">
            <a:spAutoFit/>
          </a:bodyPr>
          <a:lstStyle/>
          <a:p>
            <a:pPr marL="0" lvl="0" indent="0" algn="l">
              <a:lnSpc>
                <a:spcPts val="8750"/>
              </a:lnSpc>
            </a:pPr>
            <a:r>
              <a:rPr lang="en-US" sz="7000" b="1" u="sng">
                <a:solidFill>
                  <a:srgbClr val="2D3880"/>
                </a:solidFill>
                <a:latin typeface="Cormorant Garamond Bold"/>
                <a:ea typeface="Cormorant Garamond Bold"/>
                <a:cs typeface="Cormorant Garamond Bold"/>
                <a:sym typeface="Cormorant Garamond Bold"/>
              </a:rPr>
              <a:t>Abstract: </a:t>
            </a:r>
          </a:p>
        </p:txBody>
      </p:sp>
      <p:sp>
        <p:nvSpPr>
          <p:cNvPr id="5" name="TextBox 5"/>
          <p:cNvSpPr txBox="1"/>
          <p:nvPr/>
        </p:nvSpPr>
        <p:spPr>
          <a:xfrm>
            <a:off x="617208" y="1684451"/>
            <a:ext cx="16459750" cy="6610336"/>
          </a:xfrm>
          <a:prstGeom prst="rect">
            <a:avLst/>
          </a:prstGeom>
        </p:spPr>
        <p:txBody>
          <a:bodyPr lIns="0" tIns="0" rIns="0" bIns="0" rtlCol="0" anchor="t">
            <a:spAutoFit/>
          </a:bodyPr>
          <a:lstStyle/>
          <a:p>
            <a:pPr marL="734059" lvl="1" indent="-367030" algn="just">
              <a:lnSpc>
                <a:spcPct val="150000"/>
              </a:lnSpc>
              <a:buFont typeface="Arial"/>
              <a:buChar char="•"/>
            </a:pPr>
            <a:r>
              <a:rPr lang="en-US" sz="3200" dirty="0">
                <a:solidFill>
                  <a:srgbClr val="153969"/>
                </a:solidFill>
                <a:latin typeface="Canva Sans"/>
                <a:ea typeface="Canva Sans"/>
                <a:cs typeface="Canva Sans"/>
                <a:sym typeface="Canva Sans"/>
              </a:rPr>
              <a:t>Develop a real-time, IoT-based health monitoring system for livestock and pets.</a:t>
            </a:r>
          </a:p>
          <a:p>
            <a:pPr marL="734059" lvl="1" indent="-367030" algn="just">
              <a:lnSpc>
                <a:spcPct val="150000"/>
              </a:lnSpc>
              <a:buFont typeface="Arial"/>
              <a:buChar char="•"/>
            </a:pPr>
            <a:r>
              <a:rPr lang="en-US" sz="3200" dirty="0">
                <a:solidFill>
                  <a:srgbClr val="153969"/>
                </a:solidFill>
                <a:latin typeface="Canva Sans"/>
                <a:ea typeface="Canva Sans"/>
                <a:cs typeface="Canva Sans"/>
                <a:sym typeface="Canva Sans"/>
              </a:rPr>
              <a:t> Utilizes sensors (e.g., temperature, heart rate, GSR, Accelerometer) mounted on the animal's body to monitor vital signs.</a:t>
            </a:r>
          </a:p>
          <a:p>
            <a:pPr marL="734059" lvl="1" indent="-367030" algn="just">
              <a:lnSpc>
                <a:spcPct val="150000"/>
              </a:lnSpc>
              <a:buFont typeface="Arial"/>
              <a:buChar char="•"/>
            </a:pPr>
            <a:r>
              <a:rPr lang="en-US" sz="3200" dirty="0">
                <a:solidFill>
                  <a:srgbClr val="153969"/>
                </a:solidFill>
                <a:latin typeface="Canva Sans"/>
                <a:ea typeface="Canva Sans"/>
                <a:cs typeface="Canva Sans"/>
                <a:sym typeface="Canva Sans"/>
              </a:rPr>
              <a:t>Implements various sensors, including GPS and BME680, to track the animal's location and monitor the environmental factors in their vicinity</a:t>
            </a:r>
          </a:p>
          <a:p>
            <a:pPr marL="734059" lvl="1" indent="-367030" algn="just">
              <a:lnSpc>
                <a:spcPct val="150000"/>
              </a:lnSpc>
              <a:buFont typeface="Arial"/>
              <a:buChar char="•"/>
            </a:pPr>
            <a:r>
              <a:rPr lang="en-US" sz="3200" dirty="0">
                <a:solidFill>
                  <a:srgbClr val="153969"/>
                </a:solidFill>
                <a:latin typeface="Canva Sans"/>
                <a:ea typeface="Canva Sans"/>
                <a:cs typeface="Canva Sans"/>
                <a:sym typeface="Canva Sans"/>
              </a:rPr>
              <a:t>Collected data is transmitted wirelessly to a centralized platform (</a:t>
            </a:r>
            <a:r>
              <a:rPr lang="en-US" sz="3200" dirty="0" err="1">
                <a:solidFill>
                  <a:srgbClr val="153969"/>
                </a:solidFill>
                <a:latin typeface="Canva Sans"/>
                <a:ea typeface="Canva Sans"/>
                <a:cs typeface="Canva Sans"/>
                <a:sym typeface="Canva Sans"/>
              </a:rPr>
              <a:t>ThingSpeak</a:t>
            </a:r>
            <a:r>
              <a:rPr lang="en-US" sz="3200" dirty="0">
                <a:solidFill>
                  <a:srgbClr val="153969"/>
                </a:solidFill>
                <a:latin typeface="Canva Sans"/>
                <a:ea typeface="Canva Sans"/>
                <a:cs typeface="Canva Sans"/>
                <a:sym typeface="Canva Sans"/>
              </a:rPr>
              <a:t>) </a:t>
            </a:r>
          </a:p>
          <a:p>
            <a:pPr marL="734059" lvl="1" indent="-367030" algn="just">
              <a:lnSpc>
                <a:spcPct val="150000"/>
              </a:lnSpc>
              <a:buFont typeface="Arial"/>
              <a:buChar char="•"/>
            </a:pPr>
            <a:r>
              <a:rPr lang="en-US" sz="3200" dirty="0">
                <a:solidFill>
                  <a:srgbClr val="153969"/>
                </a:solidFill>
                <a:latin typeface="Canva Sans"/>
                <a:ea typeface="Canva Sans"/>
                <a:cs typeface="Canva Sans"/>
                <a:sym typeface="Canva Sans"/>
              </a:rPr>
              <a:t> Early detection of anomalies enables timely intervention, reducing risks of disease or mortality.</a:t>
            </a:r>
          </a:p>
          <a:p>
            <a:pPr algn="just">
              <a:lnSpc>
                <a:spcPct val="150000"/>
              </a:lnSpc>
            </a:pPr>
            <a:endParaRPr lang="en-US" sz="3200" dirty="0">
              <a:solidFill>
                <a:srgbClr val="153969"/>
              </a:solidFill>
              <a:latin typeface="Canva Sans"/>
              <a:ea typeface="Canva Sans"/>
              <a:cs typeface="Canva Sans"/>
              <a:sym typeface="Canva Sans"/>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p:cNvSpPr txBox="1"/>
          <p:nvPr/>
        </p:nvSpPr>
        <p:spPr>
          <a:xfrm>
            <a:off x="1447800" y="236206"/>
            <a:ext cx="14855402" cy="1383327"/>
          </a:xfrm>
          <a:prstGeom prst="rect">
            <a:avLst/>
          </a:prstGeom>
        </p:spPr>
        <p:txBody>
          <a:bodyPr lIns="0" tIns="0" rIns="0" bIns="0" rtlCol="0" anchor="t">
            <a:spAutoFit/>
          </a:bodyPr>
          <a:lstStyle/>
          <a:p>
            <a:pPr marL="0" lvl="0" indent="0">
              <a:lnSpc>
                <a:spcPct val="150000"/>
              </a:lnSpc>
              <a:spcBef>
                <a:spcPct val="0"/>
              </a:spcBef>
            </a:pPr>
            <a:r>
              <a:rPr lang="en-US" sz="6600" b="1" i="1" u="sng" dirty="0">
                <a:solidFill>
                  <a:srgbClr val="2D3880"/>
                </a:solidFill>
                <a:latin typeface="Cormorant Garamond Bold Italics"/>
                <a:ea typeface="Cormorant Garamond Bold Italics"/>
                <a:cs typeface="Cormorant Garamond Bold Italics"/>
                <a:sym typeface="Cormorant Garamond Bold Italics"/>
              </a:rPr>
              <a:t>Introduction:</a:t>
            </a:r>
          </a:p>
        </p:txBody>
      </p:sp>
      <p:sp>
        <p:nvSpPr>
          <p:cNvPr id="5" name="TextBox 5"/>
          <p:cNvSpPr txBox="1"/>
          <p:nvPr/>
        </p:nvSpPr>
        <p:spPr>
          <a:xfrm>
            <a:off x="914125" y="2019300"/>
            <a:ext cx="16459750" cy="6569234"/>
          </a:xfrm>
          <a:prstGeom prst="rect">
            <a:avLst/>
          </a:prstGeom>
        </p:spPr>
        <p:txBody>
          <a:bodyPr lIns="0" tIns="0" rIns="0" bIns="0" rtlCol="0" anchor="t">
            <a:spAutoFit/>
          </a:bodyPr>
          <a:lstStyle/>
          <a:p>
            <a:pPr marL="734059" lvl="1" indent="-367030" algn="just">
              <a:lnSpc>
                <a:spcPct val="150000"/>
              </a:lnSpc>
              <a:buFont typeface="Arial"/>
              <a:buChar char="•"/>
            </a:pPr>
            <a:r>
              <a:rPr lang="en-US" sz="3200" dirty="0">
                <a:solidFill>
                  <a:srgbClr val="153969"/>
                </a:solidFill>
                <a:latin typeface="Canva Sans"/>
                <a:ea typeface="Canva Sans"/>
                <a:cs typeface="Canva Sans"/>
                <a:sym typeface="Canva Sans"/>
              </a:rPr>
              <a:t>Animal health is crucial for economic stability, food safety, and welfare in agriculture and domestic life.</a:t>
            </a:r>
          </a:p>
          <a:p>
            <a:pPr marL="734059" lvl="1" indent="-367030" algn="just">
              <a:lnSpc>
                <a:spcPct val="150000"/>
              </a:lnSpc>
              <a:buFont typeface="Arial"/>
              <a:buChar char="•"/>
            </a:pPr>
            <a:r>
              <a:rPr lang="en-US" sz="3200" dirty="0">
                <a:solidFill>
                  <a:srgbClr val="153969"/>
                </a:solidFill>
                <a:latin typeface="Canva Sans"/>
                <a:ea typeface="Canva Sans"/>
                <a:cs typeface="Canva Sans"/>
                <a:sym typeface="Canva Sans"/>
              </a:rPr>
              <a:t>Advances in sensor technology and IoT have created opportunities for real-time monitoring, allowing for continuous data access and management.</a:t>
            </a:r>
          </a:p>
          <a:p>
            <a:pPr marL="734059" lvl="1" indent="-367030" algn="just">
              <a:lnSpc>
                <a:spcPct val="150000"/>
              </a:lnSpc>
              <a:buFont typeface="Arial"/>
              <a:buChar char="•"/>
            </a:pPr>
            <a:r>
              <a:rPr lang="en-US" sz="3200" dirty="0">
                <a:solidFill>
                  <a:srgbClr val="153969"/>
                </a:solidFill>
                <a:latin typeface="Canva Sans"/>
                <a:ea typeface="Canva Sans"/>
                <a:cs typeface="Canva Sans"/>
                <a:sym typeface="Canva Sans"/>
              </a:rPr>
              <a:t>The expected outcomes include enhanced early detection of health abnormalities and improved health management practices, contributing to sustainable farming and better animal care.</a:t>
            </a:r>
          </a:p>
          <a:p>
            <a:pPr marL="734059" lvl="1" indent="-367030" algn="just">
              <a:lnSpc>
                <a:spcPct val="150000"/>
              </a:lnSpc>
              <a:buFont typeface="Arial"/>
              <a:buChar char="•"/>
            </a:pPr>
            <a:r>
              <a:rPr lang="en-US" sz="3200" dirty="0">
                <a:solidFill>
                  <a:srgbClr val="153969"/>
                </a:solidFill>
                <a:latin typeface="Canva Sans"/>
                <a:ea typeface="Canva Sans"/>
                <a:cs typeface="Canva Sans"/>
                <a:sym typeface="Canva Sans"/>
              </a:rPr>
              <a:t>Potential to integrate more advanced health metrics and AI-based predictive analytics for further health insights.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990600" y="836031"/>
            <a:ext cx="14315990" cy="1226820"/>
          </a:xfrm>
          <a:prstGeom prst="rect">
            <a:avLst/>
          </a:prstGeom>
        </p:spPr>
        <p:txBody>
          <a:bodyPr lIns="0" tIns="0" rIns="0" bIns="0" rtlCol="0" anchor="t">
            <a:spAutoFit/>
          </a:bodyPr>
          <a:lstStyle/>
          <a:p>
            <a:pPr marL="0" lvl="0" indent="0" algn="l">
              <a:lnSpc>
                <a:spcPts val="10080"/>
              </a:lnSpc>
              <a:spcBef>
                <a:spcPct val="0"/>
              </a:spcBef>
            </a:pPr>
            <a:r>
              <a:rPr lang="en-US" sz="7200" b="1" i="1" u="sng" dirty="0">
                <a:solidFill>
                  <a:srgbClr val="2D3880"/>
                </a:solidFill>
                <a:latin typeface="Cormorant Garamond Bold Italics"/>
                <a:ea typeface="Cormorant Garamond Bold Italics"/>
                <a:cs typeface="Cormorant Garamond Bold Italics"/>
                <a:sym typeface="Cormorant Garamond Bold Italics"/>
              </a:rPr>
              <a:t>Scope and Motivation : </a:t>
            </a:r>
          </a:p>
        </p:txBody>
      </p:sp>
      <p:sp>
        <p:nvSpPr>
          <p:cNvPr id="4" name="TextBox 4"/>
          <p:cNvSpPr txBox="1"/>
          <p:nvPr/>
        </p:nvSpPr>
        <p:spPr>
          <a:xfrm>
            <a:off x="704326" y="2423718"/>
            <a:ext cx="16795588" cy="5830570"/>
          </a:xfrm>
          <a:prstGeom prst="rect">
            <a:avLst/>
          </a:prstGeom>
        </p:spPr>
        <p:txBody>
          <a:bodyPr lIns="0" tIns="0" rIns="0" bIns="0" rtlCol="0" anchor="t">
            <a:spAutoFit/>
          </a:bodyPr>
          <a:lstStyle/>
          <a:p>
            <a:pPr marL="690881" lvl="1" indent="-345440" algn="just">
              <a:lnSpc>
                <a:spcPct val="150000"/>
              </a:lnSpc>
              <a:buFont typeface="Arial"/>
              <a:buChar char="•"/>
            </a:pPr>
            <a:r>
              <a:rPr lang="en-US" sz="3200" dirty="0">
                <a:solidFill>
                  <a:srgbClr val="153969"/>
                </a:solidFill>
                <a:latin typeface="Canva Sans"/>
                <a:ea typeface="Canva Sans"/>
                <a:cs typeface="Canva Sans"/>
                <a:sym typeface="Canva Sans"/>
              </a:rPr>
              <a:t>The scope of this project extends to three key areas—pets, livestock, and wildlife.</a:t>
            </a:r>
          </a:p>
          <a:p>
            <a:pPr marL="690881" lvl="1" indent="-345440" algn="just">
              <a:lnSpc>
                <a:spcPct val="150000"/>
              </a:lnSpc>
              <a:buFont typeface="Arial"/>
              <a:buChar char="•"/>
            </a:pPr>
            <a:r>
              <a:rPr lang="en-US" sz="3200" dirty="0">
                <a:solidFill>
                  <a:srgbClr val="153969"/>
                </a:solidFill>
                <a:latin typeface="Canva Sans"/>
                <a:ea typeface="Canva Sans"/>
                <a:cs typeface="Canva Sans"/>
                <a:sym typeface="Canva Sans"/>
              </a:rPr>
              <a:t>Early detection of health issues allows for timely interventions, reducing animal suffering and mortality.</a:t>
            </a:r>
          </a:p>
          <a:p>
            <a:pPr marL="690881" lvl="1" indent="-345440" algn="just">
              <a:lnSpc>
                <a:spcPct val="150000"/>
              </a:lnSpc>
              <a:buFont typeface="Arial"/>
              <a:buChar char="•"/>
            </a:pPr>
            <a:r>
              <a:rPr lang="en-US" sz="3200" dirty="0">
                <a:solidFill>
                  <a:srgbClr val="153969"/>
                </a:solidFill>
                <a:latin typeface="Canva Sans"/>
                <a:ea typeface="Canva Sans"/>
                <a:cs typeface="Canva Sans"/>
                <a:sym typeface="Canva Sans"/>
              </a:rPr>
              <a:t> This system helps farmers improve the efficiency of livestock management, reducing losses from disease, and improving the overall quality of livestock.</a:t>
            </a:r>
          </a:p>
          <a:p>
            <a:pPr marL="690881" lvl="1" indent="-345440" algn="just">
              <a:lnSpc>
                <a:spcPct val="150000"/>
              </a:lnSpc>
              <a:buFont typeface="Arial"/>
              <a:buChar char="•"/>
            </a:pPr>
            <a:r>
              <a:rPr lang="en-US" sz="3200" dirty="0">
                <a:solidFill>
                  <a:srgbClr val="153969"/>
                </a:solidFill>
                <a:latin typeface="Canva Sans"/>
                <a:ea typeface="Canva Sans"/>
                <a:cs typeface="Canva Sans"/>
                <a:sym typeface="Canva Sans"/>
              </a:rPr>
              <a:t>This project aims to contribute to conservation efforts by providing real-time data that helps protect endangered species, prevent wildlife deaths, and track their health.</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p:nvPr/>
        </p:nvSpPr>
        <p:spPr>
          <a:xfrm>
            <a:off x="8675978" y="2663378"/>
            <a:ext cx="627996" cy="530656"/>
          </a:xfrm>
          <a:custGeom>
            <a:avLst/>
            <a:gdLst/>
            <a:ahLst/>
            <a:cxnLst/>
            <a:rect l="l" t="t" r="r" b="b"/>
            <a:pathLst>
              <a:path w="627996" h="530656">
                <a:moveTo>
                  <a:pt x="0" y="0"/>
                </a:moveTo>
                <a:lnTo>
                  <a:pt x="627995" y="0"/>
                </a:lnTo>
                <a:lnTo>
                  <a:pt x="627995" y="530656"/>
                </a:lnTo>
                <a:lnTo>
                  <a:pt x="0" y="53065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8675978" y="3639374"/>
            <a:ext cx="627996" cy="627996"/>
          </a:xfrm>
          <a:custGeom>
            <a:avLst/>
            <a:gdLst/>
            <a:ahLst/>
            <a:cxnLst/>
            <a:rect l="l" t="t" r="r" b="b"/>
            <a:pathLst>
              <a:path w="627996" h="627996">
                <a:moveTo>
                  <a:pt x="0" y="0"/>
                </a:moveTo>
                <a:lnTo>
                  <a:pt x="627995" y="0"/>
                </a:lnTo>
                <a:lnTo>
                  <a:pt x="627995" y="627995"/>
                </a:lnTo>
                <a:lnTo>
                  <a:pt x="0" y="62799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8701372" y="4789057"/>
            <a:ext cx="602602" cy="602602"/>
          </a:xfrm>
          <a:custGeom>
            <a:avLst/>
            <a:gdLst/>
            <a:ahLst/>
            <a:cxnLst/>
            <a:rect l="l" t="t" r="r" b="b"/>
            <a:pathLst>
              <a:path w="602602" h="602602">
                <a:moveTo>
                  <a:pt x="0" y="0"/>
                </a:moveTo>
                <a:lnTo>
                  <a:pt x="602601" y="0"/>
                </a:lnTo>
                <a:lnTo>
                  <a:pt x="602601" y="602602"/>
                </a:lnTo>
                <a:lnTo>
                  <a:pt x="0" y="60260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a:off x="8566875" y="6024325"/>
            <a:ext cx="846201" cy="478488"/>
          </a:xfrm>
          <a:custGeom>
            <a:avLst/>
            <a:gdLst/>
            <a:ahLst/>
            <a:cxnLst/>
            <a:rect l="l" t="t" r="r" b="b"/>
            <a:pathLst>
              <a:path w="846201" h="478488">
                <a:moveTo>
                  <a:pt x="0" y="0"/>
                </a:moveTo>
                <a:lnTo>
                  <a:pt x="846201" y="0"/>
                </a:lnTo>
                <a:lnTo>
                  <a:pt x="846201" y="478488"/>
                </a:lnTo>
                <a:lnTo>
                  <a:pt x="0" y="47848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7" name="Freeform 7"/>
          <p:cNvSpPr/>
          <p:nvPr/>
        </p:nvSpPr>
        <p:spPr>
          <a:xfrm rot="5400000">
            <a:off x="6096806" y="4670002"/>
            <a:ext cx="4793742" cy="211045"/>
          </a:xfrm>
          <a:custGeom>
            <a:avLst/>
            <a:gdLst/>
            <a:ahLst/>
            <a:cxnLst/>
            <a:rect l="l" t="t" r="r" b="b"/>
            <a:pathLst>
              <a:path w="4793742" h="211045">
                <a:moveTo>
                  <a:pt x="0" y="0"/>
                </a:moveTo>
                <a:lnTo>
                  <a:pt x="4793742" y="0"/>
                </a:lnTo>
                <a:lnTo>
                  <a:pt x="4793742" y="211045"/>
                </a:lnTo>
                <a:lnTo>
                  <a:pt x="0" y="21104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8" name="TextBox 8"/>
          <p:cNvSpPr txBox="1"/>
          <p:nvPr/>
        </p:nvSpPr>
        <p:spPr>
          <a:xfrm>
            <a:off x="639833" y="895350"/>
            <a:ext cx="11593731" cy="1226820"/>
          </a:xfrm>
          <a:prstGeom prst="rect">
            <a:avLst/>
          </a:prstGeom>
        </p:spPr>
        <p:txBody>
          <a:bodyPr lIns="0" tIns="0" rIns="0" bIns="0" rtlCol="0" anchor="t">
            <a:spAutoFit/>
          </a:bodyPr>
          <a:lstStyle/>
          <a:p>
            <a:pPr marL="0" lvl="0" indent="0" algn="l">
              <a:lnSpc>
                <a:spcPts val="10080"/>
              </a:lnSpc>
              <a:spcBef>
                <a:spcPct val="0"/>
              </a:spcBef>
            </a:pPr>
            <a:r>
              <a:rPr lang="en-US" sz="7200" b="1" i="1" u="sng">
                <a:solidFill>
                  <a:srgbClr val="2D3880"/>
                </a:solidFill>
                <a:latin typeface="Cormorant Garamond Bold Italics"/>
                <a:ea typeface="Cormorant Garamond Bold Italics"/>
                <a:cs typeface="Cormorant Garamond Bold Italics"/>
                <a:sym typeface="Cormorant Garamond Bold Italics"/>
              </a:rPr>
              <a:t>Problem Statement :</a:t>
            </a:r>
          </a:p>
        </p:txBody>
      </p:sp>
      <p:sp>
        <p:nvSpPr>
          <p:cNvPr id="9" name="TextBox 9"/>
          <p:cNvSpPr txBox="1"/>
          <p:nvPr/>
        </p:nvSpPr>
        <p:spPr>
          <a:xfrm>
            <a:off x="1028700" y="2539553"/>
            <a:ext cx="5320224" cy="485775"/>
          </a:xfrm>
          <a:prstGeom prst="rect">
            <a:avLst/>
          </a:prstGeom>
        </p:spPr>
        <p:txBody>
          <a:bodyPr lIns="0" tIns="0" rIns="0" bIns="0" rtlCol="0" anchor="t">
            <a:spAutoFit/>
          </a:bodyPr>
          <a:lstStyle/>
          <a:p>
            <a:pPr marL="0" lvl="0" indent="0" algn="l">
              <a:lnSpc>
                <a:spcPts val="4079"/>
              </a:lnSpc>
            </a:pPr>
            <a:endParaRPr/>
          </a:p>
        </p:txBody>
      </p:sp>
      <p:sp>
        <p:nvSpPr>
          <p:cNvPr id="10" name="TextBox 10"/>
          <p:cNvSpPr txBox="1"/>
          <p:nvPr/>
        </p:nvSpPr>
        <p:spPr>
          <a:xfrm>
            <a:off x="9668575" y="2577899"/>
            <a:ext cx="8399704" cy="616135"/>
          </a:xfrm>
          <a:prstGeom prst="rect">
            <a:avLst/>
          </a:prstGeom>
        </p:spPr>
        <p:txBody>
          <a:bodyPr lIns="0" tIns="0" rIns="0" bIns="0" rtlCol="0" anchor="t">
            <a:spAutoFit/>
          </a:bodyPr>
          <a:lstStyle/>
          <a:p>
            <a:pPr algn="ctr">
              <a:lnSpc>
                <a:spcPts val="5091"/>
              </a:lnSpc>
            </a:pPr>
            <a:r>
              <a:rPr lang="en-US" sz="3636">
                <a:solidFill>
                  <a:srgbClr val="153969"/>
                </a:solidFill>
                <a:latin typeface="Canva Sans"/>
                <a:ea typeface="Canva Sans"/>
                <a:cs typeface="Canva Sans"/>
                <a:sym typeface="Canva Sans"/>
              </a:rPr>
              <a:t>Real-time and continuous monitoring.</a:t>
            </a:r>
          </a:p>
        </p:txBody>
      </p:sp>
      <p:sp>
        <p:nvSpPr>
          <p:cNvPr id="11" name="TextBox 11"/>
          <p:cNvSpPr txBox="1"/>
          <p:nvPr/>
        </p:nvSpPr>
        <p:spPr>
          <a:xfrm>
            <a:off x="480111" y="2334572"/>
            <a:ext cx="7679392" cy="6114174"/>
          </a:xfrm>
          <a:prstGeom prst="rect">
            <a:avLst/>
          </a:prstGeom>
        </p:spPr>
        <p:txBody>
          <a:bodyPr lIns="0" tIns="0" rIns="0" bIns="0" rtlCol="0" anchor="t">
            <a:spAutoFit/>
          </a:bodyPr>
          <a:lstStyle/>
          <a:p>
            <a:pPr algn="just">
              <a:lnSpc>
                <a:spcPts val="4759"/>
              </a:lnSpc>
            </a:pPr>
            <a:r>
              <a:rPr lang="en-US" sz="3200" dirty="0">
                <a:solidFill>
                  <a:srgbClr val="153969"/>
                </a:solidFill>
                <a:latin typeface="Canva Sans"/>
                <a:ea typeface="Canva Sans"/>
                <a:cs typeface="Canva Sans"/>
                <a:sym typeface="Canva Sans"/>
              </a:rPr>
              <a:t>Continuous monitoring is essential for increasing livestock productivity, but farmers face challenges due to labor shortages, lack of technical skills, and delayed veterinary care. Additionally, monitoring wild animals and ensuring timely intervention for their health is difficult, impacting both livestock management and conservation efforts.</a:t>
            </a:r>
          </a:p>
          <a:p>
            <a:pPr algn="just">
              <a:lnSpc>
                <a:spcPts val="4759"/>
              </a:lnSpc>
            </a:pPr>
            <a:endParaRPr lang="en-US" sz="3399" dirty="0">
              <a:solidFill>
                <a:srgbClr val="153969"/>
              </a:solidFill>
              <a:latin typeface="Canva Sans"/>
              <a:ea typeface="Canva Sans"/>
              <a:cs typeface="Canva Sans"/>
              <a:sym typeface="Canva Sans"/>
            </a:endParaRPr>
          </a:p>
        </p:txBody>
      </p:sp>
      <p:sp>
        <p:nvSpPr>
          <p:cNvPr id="12" name="TextBox 12"/>
          <p:cNvSpPr txBox="1"/>
          <p:nvPr/>
        </p:nvSpPr>
        <p:spPr>
          <a:xfrm>
            <a:off x="9303973" y="895350"/>
            <a:ext cx="9211754" cy="1226820"/>
          </a:xfrm>
          <a:prstGeom prst="rect">
            <a:avLst/>
          </a:prstGeom>
        </p:spPr>
        <p:txBody>
          <a:bodyPr lIns="0" tIns="0" rIns="0" bIns="0" rtlCol="0" anchor="t">
            <a:spAutoFit/>
          </a:bodyPr>
          <a:lstStyle/>
          <a:p>
            <a:pPr marL="0" lvl="0" indent="0" algn="l">
              <a:lnSpc>
                <a:spcPts val="10080"/>
              </a:lnSpc>
              <a:spcBef>
                <a:spcPct val="0"/>
              </a:spcBef>
            </a:pPr>
            <a:r>
              <a:rPr lang="en-US" sz="7200" b="1" i="1" u="sng">
                <a:solidFill>
                  <a:srgbClr val="2D3880"/>
                </a:solidFill>
                <a:latin typeface="Cormorant Garamond Bold Italics"/>
                <a:ea typeface="Cormorant Garamond Bold Italics"/>
                <a:cs typeface="Cormorant Garamond Bold Italics"/>
                <a:sym typeface="Cormorant Garamond Bold Italics"/>
              </a:rPr>
              <a:t>Aim and Objectives : </a:t>
            </a:r>
          </a:p>
        </p:txBody>
      </p:sp>
      <p:sp>
        <p:nvSpPr>
          <p:cNvPr id="13" name="TextBox 13"/>
          <p:cNvSpPr txBox="1"/>
          <p:nvPr/>
        </p:nvSpPr>
        <p:spPr>
          <a:xfrm>
            <a:off x="9481081" y="3829596"/>
            <a:ext cx="7943344" cy="616135"/>
          </a:xfrm>
          <a:prstGeom prst="rect">
            <a:avLst/>
          </a:prstGeom>
        </p:spPr>
        <p:txBody>
          <a:bodyPr lIns="0" tIns="0" rIns="0" bIns="0" rtlCol="0" anchor="t">
            <a:spAutoFit/>
          </a:bodyPr>
          <a:lstStyle/>
          <a:p>
            <a:pPr algn="ctr">
              <a:lnSpc>
                <a:spcPts val="5091"/>
              </a:lnSpc>
            </a:pPr>
            <a:r>
              <a:rPr lang="en-US" sz="3636" dirty="0">
                <a:solidFill>
                  <a:srgbClr val="153969"/>
                </a:solidFill>
                <a:latin typeface="Canva Sans"/>
                <a:ea typeface="Canva Sans"/>
                <a:cs typeface="Canva Sans"/>
                <a:sym typeface="Canva Sans"/>
              </a:rPr>
              <a:t>Early detection of health problems</a:t>
            </a:r>
          </a:p>
        </p:txBody>
      </p:sp>
      <p:sp>
        <p:nvSpPr>
          <p:cNvPr id="14" name="TextBox 14"/>
          <p:cNvSpPr txBox="1"/>
          <p:nvPr/>
        </p:nvSpPr>
        <p:spPr>
          <a:xfrm>
            <a:off x="9481081" y="4775524"/>
            <a:ext cx="7943344" cy="616135"/>
          </a:xfrm>
          <a:prstGeom prst="rect">
            <a:avLst/>
          </a:prstGeom>
        </p:spPr>
        <p:txBody>
          <a:bodyPr lIns="0" tIns="0" rIns="0" bIns="0" rtlCol="0" anchor="t">
            <a:spAutoFit/>
          </a:bodyPr>
          <a:lstStyle/>
          <a:p>
            <a:pPr algn="ctr">
              <a:lnSpc>
                <a:spcPts val="5091"/>
              </a:lnSpc>
            </a:pPr>
            <a:r>
              <a:rPr lang="en-US" sz="3636">
                <a:solidFill>
                  <a:srgbClr val="153969"/>
                </a:solidFill>
                <a:latin typeface="Canva Sans"/>
                <a:ea typeface="Canva Sans"/>
                <a:cs typeface="Canva Sans"/>
                <a:sym typeface="Canva Sans"/>
              </a:rPr>
              <a:t>Proactive healthcare interventions</a:t>
            </a:r>
          </a:p>
        </p:txBody>
      </p:sp>
      <p:sp>
        <p:nvSpPr>
          <p:cNvPr id="15" name="TextBox 15"/>
          <p:cNvSpPr txBox="1"/>
          <p:nvPr/>
        </p:nvSpPr>
        <p:spPr>
          <a:xfrm>
            <a:off x="9632151" y="5848859"/>
            <a:ext cx="7943344" cy="1257964"/>
          </a:xfrm>
          <a:prstGeom prst="rect">
            <a:avLst/>
          </a:prstGeom>
        </p:spPr>
        <p:txBody>
          <a:bodyPr lIns="0" tIns="0" rIns="0" bIns="0" rtlCol="0" anchor="t">
            <a:spAutoFit/>
          </a:bodyPr>
          <a:lstStyle/>
          <a:p>
            <a:pPr algn="ctr">
              <a:lnSpc>
                <a:spcPts val="5091"/>
              </a:lnSpc>
            </a:pPr>
            <a:r>
              <a:rPr lang="en-US" sz="3636">
                <a:solidFill>
                  <a:srgbClr val="153969"/>
                </a:solidFill>
                <a:latin typeface="Canva Sans"/>
                <a:ea typeface="Canva Sans"/>
                <a:cs typeface="Canva Sans"/>
                <a:sym typeface="Canva Sans"/>
              </a:rPr>
              <a:t>Cloud-based data processing and analysis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p:cNvSpPr txBox="1"/>
          <p:nvPr/>
        </p:nvSpPr>
        <p:spPr>
          <a:xfrm>
            <a:off x="1028700" y="348615"/>
            <a:ext cx="12360362" cy="1226820"/>
          </a:xfrm>
          <a:prstGeom prst="rect">
            <a:avLst/>
          </a:prstGeom>
        </p:spPr>
        <p:txBody>
          <a:bodyPr lIns="0" tIns="0" rIns="0" bIns="0" rtlCol="0" anchor="t">
            <a:spAutoFit/>
          </a:bodyPr>
          <a:lstStyle/>
          <a:p>
            <a:pPr marL="0" lvl="0" indent="0" algn="l">
              <a:lnSpc>
                <a:spcPts val="10080"/>
              </a:lnSpc>
              <a:spcBef>
                <a:spcPct val="0"/>
              </a:spcBef>
            </a:pPr>
            <a:r>
              <a:rPr lang="en-US" sz="7200" b="1" i="1" u="sng">
                <a:solidFill>
                  <a:srgbClr val="2D3880"/>
                </a:solidFill>
                <a:latin typeface="Cormorant Garamond Bold Italics"/>
                <a:ea typeface="Cormorant Garamond Bold Italics"/>
                <a:cs typeface="Cormorant Garamond Bold Italics"/>
                <a:sym typeface="Cormorant Garamond Bold Italics"/>
              </a:rPr>
              <a:t>Existing System : </a:t>
            </a:r>
          </a:p>
        </p:txBody>
      </p:sp>
      <p:sp>
        <p:nvSpPr>
          <p:cNvPr id="5" name="TextBox 5"/>
          <p:cNvSpPr txBox="1"/>
          <p:nvPr/>
        </p:nvSpPr>
        <p:spPr>
          <a:xfrm>
            <a:off x="863794" y="2055495"/>
            <a:ext cx="7670606" cy="6450740"/>
          </a:xfrm>
          <a:prstGeom prst="rect">
            <a:avLst/>
          </a:prstGeom>
        </p:spPr>
        <p:txBody>
          <a:bodyPr wrap="square" lIns="0" tIns="0" rIns="0" bIns="0" rtlCol="0" anchor="t">
            <a:spAutoFit/>
          </a:bodyPr>
          <a:lstStyle/>
          <a:p>
            <a:pPr marL="712470" lvl="1" indent="-356235" algn="just">
              <a:lnSpc>
                <a:spcPts val="4620"/>
              </a:lnSpc>
              <a:buFont typeface="Arial"/>
              <a:buChar char="•"/>
            </a:pPr>
            <a:r>
              <a:rPr lang="en-US" sz="3600" dirty="0">
                <a:solidFill>
                  <a:schemeClr val="tx2">
                    <a:lumMod val="75000"/>
                  </a:schemeClr>
                </a:solidFill>
              </a:rPr>
              <a:t>Relies on </a:t>
            </a:r>
            <a:r>
              <a:rPr lang="en-US" sz="3600" b="1" dirty="0">
                <a:solidFill>
                  <a:schemeClr val="tx2">
                    <a:lumMod val="75000"/>
                  </a:schemeClr>
                </a:solidFill>
              </a:rPr>
              <a:t>manual visual observation</a:t>
            </a:r>
            <a:r>
              <a:rPr lang="en-US" sz="3600" dirty="0">
                <a:solidFill>
                  <a:schemeClr val="tx2">
                    <a:lumMod val="75000"/>
                  </a:schemeClr>
                </a:solidFill>
              </a:rPr>
              <a:t> and </a:t>
            </a:r>
            <a:r>
              <a:rPr lang="en-US" sz="3600" b="1" dirty="0">
                <a:solidFill>
                  <a:schemeClr val="tx2">
                    <a:lumMod val="75000"/>
                  </a:schemeClr>
                </a:solidFill>
              </a:rPr>
              <a:t>periodic veterinary checkups</a:t>
            </a:r>
            <a:r>
              <a:rPr lang="en-US" sz="3600" dirty="0">
                <a:solidFill>
                  <a:schemeClr val="tx2">
                    <a:lumMod val="75000"/>
                  </a:schemeClr>
                </a:solidFill>
              </a:rPr>
              <a:t>.</a:t>
            </a:r>
          </a:p>
          <a:p>
            <a:pPr marL="712470" lvl="1" indent="-356235" algn="just">
              <a:lnSpc>
                <a:spcPts val="4620"/>
              </a:lnSpc>
              <a:buFont typeface="Arial"/>
              <a:buChar char="•"/>
            </a:pPr>
            <a:r>
              <a:rPr lang="en-US" sz="3600" dirty="0">
                <a:solidFill>
                  <a:schemeClr val="tx2">
                    <a:lumMod val="75000"/>
                  </a:schemeClr>
                </a:solidFill>
              </a:rPr>
              <a:t>Lack of integration between tracking and health monitoring systems.</a:t>
            </a:r>
          </a:p>
          <a:p>
            <a:pPr marL="712470" lvl="1" indent="-356235" algn="just">
              <a:lnSpc>
                <a:spcPts val="4620"/>
              </a:lnSpc>
              <a:buFont typeface="Arial"/>
              <a:buChar char="•"/>
            </a:pPr>
            <a:r>
              <a:rPr lang="en-US" sz="3600" dirty="0">
                <a:solidFill>
                  <a:schemeClr val="tx2">
                    <a:lumMod val="75000"/>
                  </a:schemeClr>
                </a:solidFill>
              </a:rPr>
              <a:t>Use of </a:t>
            </a:r>
            <a:r>
              <a:rPr lang="en-US" sz="3600" b="1" dirty="0">
                <a:solidFill>
                  <a:schemeClr val="tx2">
                    <a:lumMod val="75000"/>
                  </a:schemeClr>
                </a:solidFill>
              </a:rPr>
              <a:t>RFID tags</a:t>
            </a:r>
            <a:r>
              <a:rPr lang="en-US" sz="3600" dirty="0">
                <a:solidFill>
                  <a:schemeClr val="tx2">
                    <a:lumMod val="75000"/>
                  </a:schemeClr>
                </a:solidFill>
              </a:rPr>
              <a:t> and standalone </a:t>
            </a:r>
            <a:r>
              <a:rPr lang="en-US" sz="3600" b="1" dirty="0">
                <a:solidFill>
                  <a:schemeClr val="tx2">
                    <a:lumMod val="75000"/>
                  </a:schemeClr>
                </a:solidFill>
              </a:rPr>
              <a:t>GPS devices</a:t>
            </a:r>
            <a:r>
              <a:rPr lang="en-US" sz="3600" dirty="0">
                <a:solidFill>
                  <a:schemeClr val="tx2">
                    <a:lumMod val="75000"/>
                  </a:schemeClr>
                </a:solidFill>
              </a:rPr>
              <a:t> for location tracking.</a:t>
            </a:r>
          </a:p>
          <a:p>
            <a:pPr marL="712470" lvl="1" indent="-356235" algn="just">
              <a:lnSpc>
                <a:spcPts val="4620"/>
              </a:lnSpc>
              <a:buFont typeface="Arial"/>
              <a:buChar char="•"/>
            </a:pPr>
            <a:r>
              <a:rPr lang="en-US" sz="3600" dirty="0">
                <a:solidFill>
                  <a:schemeClr val="tx2">
                    <a:lumMod val="75000"/>
                  </a:schemeClr>
                </a:solidFill>
              </a:rPr>
              <a:t>Existing systems lack the capability </a:t>
            </a:r>
          </a:p>
          <a:p>
            <a:pPr marL="356235" lvl="1" algn="just">
              <a:lnSpc>
                <a:spcPts val="4620"/>
              </a:lnSpc>
            </a:pPr>
            <a:r>
              <a:rPr lang="en-US" sz="3600" dirty="0">
                <a:solidFill>
                  <a:schemeClr val="tx2">
                    <a:lumMod val="75000"/>
                  </a:schemeClr>
                </a:solidFill>
              </a:rPr>
              <a:t>   to monitor comprehensive health</a:t>
            </a:r>
          </a:p>
          <a:p>
            <a:pPr marL="356235" lvl="1" algn="just">
              <a:lnSpc>
                <a:spcPts val="4620"/>
              </a:lnSpc>
            </a:pPr>
            <a:r>
              <a:rPr lang="en-US" sz="3600" dirty="0">
                <a:solidFill>
                  <a:schemeClr val="tx2">
                    <a:lumMod val="75000"/>
                  </a:schemeClr>
                </a:solidFill>
              </a:rPr>
              <a:t>   parameters like activity levels &amp; </a:t>
            </a:r>
          </a:p>
          <a:p>
            <a:pPr marL="356235" lvl="1" algn="just">
              <a:lnSpc>
                <a:spcPts val="4620"/>
              </a:lnSpc>
            </a:pPr>
            <a:r>
              <a:rPr lang="en-US" sz="3600" dirty="0">
                <a:solidFill>
                  <a:schemeClr val="tx2">
                    <a:lumMod val="75000"/>
                  </a:schemeClr>
                </a:solidFill>
              </a:rPr>
              <a:t>   stress.</a:t>
            </a:r>
          </a:p>
          <a:p>
            <a:pPr marL="356235" lvl="1" algn="just">
              <a:lnSpc>
                <a:spcPts val="4620"/>
              </a:lnSpc>
            </a:pPr>
            <a:endParaRPr lang="en-US" sz="3300" dirty="0">
              <a:solidFill>
                <a:srgbClr val="153969"/>
              </a:solidFill>
              <a:latin typeface="Canva Sans"/>
              <a:ea typeface="Canva Sans"/>
              <a:cs typeface="Canva Sans"/>
              <a:sym typeface="Canva Sans"/>
            </a:endParaRPr>
          </a:p>
        </p:txBody>
      </p:sp>
      <p:pic>
        <p:nvPicPr>
          <p:cNvPr id="3" name="Picture 2">
            <a:extLst>
              <a:ext uri="{FF2B5EF4-FFF2-40B4-BE49-F238E27FC236}">
                <a16:creationId xmlns:a16="http://schemas.microsoft.com/office/drawing/2014/main" id="{9C4FE2CB-1D62-775B-8A28-F304E4A1B0C8}"/>
              </a:ext>
            </a:extLst>
          </p:cNvPr>
          <p:cNvPicPr>
            <a:picLocks noChangeAspect="1"/>
          </p:cNvPicPr>
          <p:nvPr/>
        </p:nvPicPr>
        <p:blipFill>
          <a:blip r:embed="rId2"/>
          <a:stretch>
            <a:fillRect/>
          </a:stretch>
        </p:blipFill>
        <p:spPr>
          <a:xfrm>
            <a:off x="8853332" y="1820330"/>
            <a:ext cx="8186894" cy="614257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106586" y="0"/>
            <a:ext cx="6331905" cy="10287000"/>
            <a:chOff x="0" y="0"/>
            <a:chExt cx="1667662" cy="2709333"/>
          </a:xfrm>
        </p:grpSpPr>
        <p:sp>
          <p:nvSpPr>
            <p:cNvPr id="3" name="Freeform 3"/>
            <p:cNvSpPr/>
            <p:nvPr/>
          </p:nvSpPr>
          <p:spPr>
            <a:xfrm>
              <a:off x="0" y="0"/>
              <a:ext cx="1667662" cy="2709333"/>
            </a:xfrm>
            <a:custGeom>
              <a:avLst/>
              <a:gdLst/>
              <a:ahLst/>
              <a:cxnLst/>
              <a:rect l="l" t="t" r="r" b="b"/>
              <a:pathLst>
                <a:path w="1667662" h="2709333">
                  <a:moveTo>
                    <a:pt x="0" y="0"/>
                  </a:moveTo>
                  <a:lnTo>
                    <a:pt x="1667662" y="0"/>
                  </a:lnTo>
                  <a:lnTo>
                    <a:pt x="1667662" y="2709333"/>
                  </a:lnTo>
                  <a:lnTo>
                    <a:pt x="0" y="2709333"/>
                  </a:lnTo>
                  <a:close/>
                </a:path>
              </a:pathLst>
            </a:custGeom>
            <a:solidFill>
              <a:srgbClr val="9D9DE4"/>
            </a:solidFill>
          </p:spPr>
        </p:sp>
        <p:sp>
          <p:nvSpPr>
            <p:cNvPr id="4" name="TextBox 4"/>
            <p:cNvSpPr txBox="1"/>
            <p:nvPr/>
          </p:nvSpPr>
          <p:spPr>
            <a:xfrm>
              <a:off x="0" y="-57150"/>
              <a:ext cx="1667662" cy="2766483"/>
            </a:xfrm>
            <a:prstGeom prst="rect">
              <a:avLst/>
            </a:prstGeom>
          </p:spPr>
          <p:txBody>
            <a:bodyPr lIns="50800" tIns="50800" rIns="50800" bIns="50800" rtlCol="0" anchor="ctr"/>
            <a:lstStyle/>
            <a:p>
              <a:pPr algn="ctr">
                <a:lnSpc>
                  <a:spcPts val="3359"/>
                </a:lnSpc>
              </a:pPr>
              <a:endParaRPr/>
            </a:p>
          </p:txBody>
        </p:sp>
      </p:grpSp>
      <p:grpSp>
        <p:nvGrpSpPr>
          <p:cNvPr id="5" name="Group 5"/>
          <p:cNvGrpSpPr/>
          <p:nvPr/>
        </p:nvGrpSpPr>
        <p:grpSpPr>
          <a:xfrm>
            <a:off x="715670" y="3783918"/>
            <a:ext cx="6047430" cy="3815174"/>
            <a:chOff x="0" y="0"/>
            <a:chExt cx="8063240" cy="5086899"/>
          </a:xfrm>
        </p:grpSpPr>
        <p:pic>
          <p:nvPicPr>
            <p:cNvPr id="6" name="Picture 6"/>
            <p:cNvPicPr>
              <a:picLocks noChangeAspect="1"/>
            </p:cNvPicPr>
            <p:nvPr/>
          </p:nvPicPr>
          <p:blipFill>
            <a:blip r:embed="rId2"/>
            <a:srcRect l="15325" r="15325"/>
            <a:stretch>
              <a:fillRect/>
            </a:stretch>
          </p:blipFill>
          <p:spPr>
            <a:xfrm>
              <a:off x="0" y="0"/>
              <a:ext cx="8063240" cy="5086899"/>
            </a:xfrm>
            <a:prstGeom prst="rect">
              <a:avLst/>
            </a:prstGeom>
          </p:spPr>
        </p:pic>
      </p:grpSp>
      <p:sp>
        <p:nvSpPr>
          <p:cNvPr id="7" name="TextBox 7"/>
          <p:cNvSpPr txBox="1"/>
          <p:nvPr/>
        </p:nvSpPr>
        <p:spPr>
          <a:xfrm>
            <a:off x="269608" y="738072"/>
            <a:ext cx="4611927" cy="2278380"/>
          </a:xfrm>
          <a:prstGeom prst="rect">
            <a:avLst/>
          </a:prstGeom>
        </p:spPr>
        <p:txBody>
          <a:bodyPr lIns="0" tIns="0" rIns="0" bIns="0" rtlCol="0" anchor="t">
            <a:spAutoFit/>
          </a:bodyPr>
          <a:lstStyle/>
          <a:p>
            <a:pPr marL="0" lvl="0" indent="0" algn="l">
              <a:lnSpc>
                <a:spcPts val="9000"/>
              </a:lnSpc>
            </a:pPr>
            <a:r>
              <a:rPr lang="en-US" sz="7200" b="1" i="1" u="sng">
                <a:solidFill>
                  <a:srgbClr val="FFFFFF"/>
                </a:solidFill>
                <a:latin typeface="Cormorant Garamond Bold Italics"/>
                <a:ea typeface="Cormorant Garamond Bold Italics"/>
                <a:cs typeface="Cormorant Garamond Bold Italics"/>
                <a:sym typeface="Cormorant Garamond Bold Italics"/>
              </a:rPr>
              <a:t>Proposed Method:</a:t>
            </a:r>
          </a:p>
        </p:txBody>
      </p:sp>
      <p:sp>
        <p:nvSpPr>
          <p:cNvPr id="8" name="TextBox 8"/>
          <p:cNvSpPr txBox="1"/>
          <p:nvPr/>
        </p:nvSpPr>
        <p:spPr>
          <a:xfrm>
            <a:off x="6945252" y="1510665"/>
            <a:ext cx="10601979" cy="4267515"/>
          </a:xfrm>
          <a:prstGeom prst="rect">
            <a:avLst/>
          </a:prstGeom>
        </p:spPr>
        <p:txBody>
          <a:bodyPr lIns="0" tIns="0" rIns="0" bIns="0" rtlCol="0" anchor="t">
            <a:spAutoFit/>
          </a:bodyPr>
          <a:lstStyle/>
          <a:p>
            <a:pPr marL="734059" lvl="1" indent="-367030" algn="just">
              <a:lnSpc>
                <a:spcPts val="4759"/>
              </a:lnSpc>
              <a:buFont typeface="Arial"/>
              <a:buChar char="•"/>
            </a:pPr>
            <a:r>
              <a:rPr lang="en-US" sz="3399" dirty="0">
                <a:solidFill>
                  <a:srgbClr val="153969"/>
                </a:solidFill>
                <a:latin typeface="Canva Sans"/>
                <a:ea typeface="Canva Sans"/>
                <a:cs typeface="Canva Sans"/>
                <a:sym typeface="Canva Sans"/>
              </a:rPr>
              <a:t>We propose a smart animal health monitoring system aimed at improving animal health and well-being.</a:t>
            </a:r>
          </a:p>
          <a:p>
            <a:pPr marL="734059" lvl="1" indent="-367030" algn="just">
              <a:lnSpc>
                <a:spcPts val="4759"/>
              </a:lnSpc>
              <a:buFont typeface="Arial"/>
              <a:buChar char="•"/>
            </a:pPr>
            <a:r>
              <a:rPr lang="en-US" sz="3399" dirty="0">
                <a:solidFill>
                  <a:srgbClr val="153969"/>
                </a:solidFill>
                <a:latin typeface="Canva Sans"/>
                <a:ea typeface="Canva Sans"/>
                <a:cs typeface="Canva Sans"/>
                <a:sym typeface="Canva Sans"/>
              </a:rPr>
              <a:t>A GPS module is integrated to track the animal’s real-time location.</a:t>
            </a:r>
          </a:p>
          <a:p>
            <a:pPr marL="734059" lvl="1" indent="-367030" algn="just">
              <a:lnSpc>
                <a:spcPts val="4759"/>
              </a:lnSpc>
              <a:buFont typeface="Arial"/>
              <a:buChar char="•"/>
            </a:pPr>
            <a:r>
              <a:rPr lang="en-US" sz="3399" dirty="0">
                <a:solidFill>
                  <a:srgbClr val="153969"/>
                </a:solidFill>
                <a:latin typeface="Canva Sans"/>
                <a:ea typeface="Canva Sans"/>
                <a:cs typeface="Canva Sans"/>
                <a:sym typeface="Canva Sans"/>
              </a:rPr>
              <a:t>We are incorporating advanced sensors for more comprehensive health monitoring:</a:t>
            </a:r>
          </a:p>
        </p:txBody>
      </p:sp>
      <p:sp>
        <p:nvSpPr>
          <p:cNvPr id="10" name="TextBox 10"/>
          <p:cNvSpPr txBox="1"/>
          <p:nvPr/>
        </p:nvSpPr>
        <p:spPr>
          <a:xfrm>
            <a:off x="8717895" y="5918905"/>
            <a:ext cx="7110512" cy="1780557"/>
          </a:xfrm>
          <a:prstGeom prst="rect">
            <a:avLst/>
          </a:prstGeom>
        </p:spPr>
        <p:txBody>
          <a:bodyPr lIns="0" tIns="0" rIns="0" bIns="0" rtlCol="0" anchor="t">
            <a:spAutoFit/>
          </a:bodyPr>
          <a:lstStyle/>
          <a:p>
            <a:pPr marL="733915" lvl="1" indent="-366958" algn="l">
              <a:lnSpc>
                <a:spcPts val="4759"/>
              </a:lnSpc>
              <a:buFont typeface="Arial"/>
              <a:buChar char="•"/>
            </a:pPr>
            <a:r>
              <a:rPr lang="en-US" sz="3399" b="1">
                <a:solidFill>
                  <a:srgbClr val="153969"/>
                </a:solidFill>
                <a:latin typeface="Canva Sans Bold"/>
                <a:ea typeface="Canva Sans Bold"/>
                <a:cs typeface="Canva Sans Bold"/>
                <a:sym typeface="Canva Sans Bold"/>
              </a:rPr>
              <a:t>Galvanic Skin Response (GSR).</a:t>
            </a:r>
          </a:p>
          <a:p>
            <a:pPr marL="733915" lvl="1" indent="-366958" algn="l">
              <a:lnSpc>
                <a:spcPts val="4759"/>
              </a:lnSpc>
              <a:buFont typeface="Arial"/>
              <a:buChar char="•"/>
            </a:pPr>
            <a:r>
              <a:rPr lang="en-US" sz="3399" b="1">
                <a:solidFill>
                  <a:srgbClr val="153969"/>
                </a:solidFill>
                <a:latin typeface="Canva Sans Bold"/>
                <a:ea typeface="Canva Sans Bold"/>
                <a:cs typeface="Canva Sans Bold"/>
                <a:sym typeface="Canva Sans Bold"/>
              </a:rPr>
              <a:t>BME680 Sensor</a:t>
            </a:r>
          </a:p>
          <a:p>
            <a:pPr algn="l">
              <a:lnSpc>
                <a:spcPts val="4759"/>
              </a:lnSpc>
            </a:pPr>
            <a:endParaRPr lang="en-US" sz="3399" b="1">
              <a:solidFill>
                <a:srgbClr val="153969"/>
              </a:solidFill>
              <a:latin typeface="Canva Sans Bold"/>
              <a:ea typeface="Canva Sans Bold"/>
              <a:cs typeface="Canva Sans Bold"/>
              <a:sym typeface="Canva Sans Bo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p:nvPr/>
        </p:nvSpPr>
        <p:spPr>
          <a:xfrm>
            <a:off x="13809790" y="2791486"/>
            <a:ext cx="2733572" cy="2607144"/>
          </a:xfrm>
          <a:custGeom>
            <a:avLst/>
            <a:gdLst/>
            <a:ahLst/>
            <a:cxnLst/>
            <a:rect l="l" t="t" r="r" b="b"/>
            <a:pathLst>
              <a:path w="2733572" h="2607144">
                <a:moveTo>
                  <a:pt x="0" y="0"/>
                </a:moveTo>
                <a:lnTo>
                  <a:pt x="2733572" y="0"/>
                </a:lnTo>
                <a:lnTo>
                  <a:pt x="2733572" y="2607144"/>
                </a:lnTo>
                <a:lnTo>
                  <a:pt x="0" y="2607144"/>
                </a:lnTo>
                <a:lnTo>
                  <a:pt x="0" y="0"/>
                </a:lnTo>
                <a:close/>
              </a:path>
            </a:pathLst>
          </a:custGeom>
          <a:blipFill>
            <a:blip r:embed="rId2"/>
            <a:stretch>
              <a:fillRect/>
            </a:stretch>
          </a:blipFill>
        </p:spPr>
      </p:sp>
      <p:sp>
        <p:nvSpPr>
          <p:cNvPr id="4" name="Freeform 4"/>
          <p:cNvSpPr/>
          <p:nvPr/>
        </p:nvSpPr>
        <p:spPr>
          <a:xfrm>
            <a:off x="13536412" y="6051627"/>
            <a:ext cx="3916665" cy="2441020"/>
          </a:xfrm>
          <a:custGeom>
            <a:avLst/>
            <a:gdLst/>
            <a:ahLst/>
            <a:cxnLst/>
            <a:rect l="l" t="t" r="r" b="b"/>
            <a:pathLst>
              <a:path w="3916665" h="2441020">
                <a:moveTo>
                  <a:pt x="0" y="0"/>
                </a:moveTo>
                <a:lnTo>
                  <a:pt x="3916664" y="0"/>
                </a:lnTo>
                <a:lnTo>
                  <a:pt x="3916664" y="2441020"/>
                </a:lnTo>
                <a:lnTo>
                  <a:pt x="0" y="2441020"/>
                </a:lnTo>
                <a:lnTo>
                  <a:pt x="0" y="0"/>
                </a:lnTo>
                <a:close/>
              </a:path>
            </a:pathLst>
          </a:custGeom>
          <a:blipFill>
            <a:blip r:embed="rId3"/>
            <a:stretch>
              <a:fillRect/>
            </a:stretch>
          </a:blipFill>
        </p:spPr>
      </p:sp>
      <p:sp>
        <p:nvSpPr>
          <p:cNvPr id="5" name="TextBox 5"/>
          <p:cNvSpPr txBox="1"/>
          <p:nvPr/>
        </p:nvSpPr>
        <p:spPr>
          <a:xfrm>
            <a:off x="864012" y="348615"/>
            <a:ext cx="7010668" cy="1193800"/>
          </a:xfrm>
          <a:prstGeom prst="rect">
            <a:avLst/>
          </a:prstGeom>
        </p:spPr>
        <p:txBody>
          <a:bodyPr lIns="0" tIns="0" rIns="0" bIns="0" rtlCol="0" anchor="t">
            <a:spAutoFit/>
          </a:bodyPr>
          <a:lstStyle/>
          <a:p>
            <a:pPr marL="0" lvl="0" indent="0" algn="l">
              <a:lnSpc>
                <a:spcPts val="9800"/>
              </a:lnSpc>
              <a:spcBef>
                <a:spcPct val="0"/>
              </a:spcBef>
            </a:pPr>
            <a:r>
              <a:rPr lang="en-US" sz="7000" b="1" i="1" u="sng">
                <a:solidFill>
                  <a:srgbClr val="2D3880"/>
                </a:solidFill>
                <a:latin typeface="Cormorant Garamond Bold Italics"/>
                <a:ea typeface="Cormorant Garamond Bold Italics"/>
                <a:cs typeface="Cormorant Garamond Bold Italics"/>
                <a:sym typeface="Cormorant Garamond Bold Italics"/>
              </a:rPr>
              <a:t>Components : </a:t>
            </a:r>
          </a:p>
        </p:txBody>
      </p:sp>
      <p:sp>
        <p:nvSpPr>
          <p:cNvPr id="6" name="TextBox 6"/>
          <p:cNvSpPr txBox="1"/>
          <p:nvPr/>
        </p:nvSpPr>
        <p:spPr>
          <a:xfrm>
            <a:off x="864012" y="1732009"/>
            <a:ext cx="8144222" cy="788035"/>
          </a:xfrm>
          <a:prstGeom prst="rect">
            <a:avLst/>
          </a:prstGeom>
        </p:spPr>
        <p:txBody>
          <a:bodyPr lIns="0" tIns="0" rIns="0" bIns="0" rtlCol="0" anchor="t">
            <a:spAutoFit/>
          </a:bodyPr>
          <a:lstStyle/>
          <a:p>
            <a:pPr algn="l">
              <a:lnSpc>
                <a:spcPts val="6440"/>
              </a:lnSpc>
            </a:pPr>
            <a:r>
              <a:rPr lang="en-US" sz="4600" b="1">
                <a:solidFill>
                  <a:srgbClr val="2D3880"/>
                </a:solidFill>
                <a:latin typeface="Glacial Indifference Bold"/>
                <a:ea typeface="Glacial Indifference Bold"/>
                <a:cs typeface="Glacial Indifference Bold"/>
                <a:sym typeface="Glacial Indifference Bold"/>
              </a:rPr>
              <a:t>Software components:</a:t>
            </a:r>
          </a:p>
        </p:txBody>
      </p:sp>
      <p:sp>
        <p:nvSpPr>
          <p:cNvPr id="7" name="TextBox 7"/>
          <p:cNvSpPr txBox="1"/>
          <p:nvPr/>
        </p:nvSpPr>
        <p:spPr>
          <a:xfrm>
            <a:off x="1495288" y="3512264"/>
            <a:ext cx="11359446" cy="2150110"/>
          </a:xfrm>
          <a:prstGeom prst="rect">
            <a:avLst/>
          </a:prstGeom>
        </p:spPr>
        <p:txBody>
          <a:bodyPr lIns="0" tIns="0" rIns="0" bIns="0" rtlCol="0" anchor="t">
            <a:spAutoFit/>
          </a:bodyPr>
          <a:lstStyle/>
          <a:p>
            <a:pPr algn="just">
              <a:lnSpc>
                <a:spcPts val="4340"/>
              </a:lnSpc>
            </a:pPr>
            <a:r>
              <a:rPr lang="en-US" sz="3100" dirty="0">
                <a:solidFill>
                  <a:srgbClr val="153969"/>
                </a:solidFill>
                <a:latin typeface="Canva Sans"/>
                <a:ea typeface="Canva Sans"/>
                <a:cs typeface="Canva Sans"/>
                <a:sym typeface="Canva Sans"/>
              </a:rPr>
              <a:t>The Arduino IDE (Integrated Development Environment) is a software platform used to write, compile, and upload code to Arduino boards and other compatible microcontroller platforms.</a:t>
            </a:r>
          </a:p>
        </p:txBody>
      </p:sp>
      <p:sp>
        <p:nvSpPr>
          <p:cNvPr id="8" name="TextBox 8"/>
          <p:cNvSpPr txBox="1"/>
          <p:nvPr/>
        </p:nvSpPr>
        <p:spPr>
          <a:xfrm>
            <a:off x="677377" y="5984952"/>
            <a:ext cx="3290222" cy="580390"/>
          </a:xfrm>
          <a:prstGeom prst="rect">
            <a:avLst/>
          </a:prstGeom>
        </p:spPr>
        <p:txBody>
          <a:bodyPr lIns="0" tIns="0" rIns="0" bIns="0" rtlCol="0" anchor="t">
            <a:spAutoFit/>
          </a:bodyPr>
          <a:lstStyle/>
          <a:p>
            <a:pPr algn="ctr">
              <a:lnSpc>
                <a:spcPts val="4759"/>
              </a:lnSpc>
            </a:pPr>
            <a:r>
              <a:rPr lang="en-US" sz="3399" b="1">
                <a:solidFill>
                  <a:srgbClr val="2D3880"/>
                </a:solidFill>
                <a:latin typeface="Canva Sans Bold"/>
                <a:ea typeface="Canva Sans Bold"/>
                <a:cs typeface="Canva Sans Bold"/>
                <a:sym typeface="Canva Sans Bold"/>
              </a:rPr>
              <a:t>2. ThingSpeak:</a:t>
            </a:r>
          </a:p>
        </p:txBody>
      </p:sp>
      <p:sp>
        <p:nvSpPr>
          <p:cNvPr id="9" name="TextBox 9"/>
          <p:cNvSpPr txBox="1"/>
          <p:nvPr/>
        </p:nvSpPr>
        <p:spPr>
          <a:xfrm>
            <a:off x="864012" y="2722323"/>
            <a:ext cx="4689987" cy="580390"/>
          </a:xfrm>
          <a:prstGeom prst="rect">
            <a:avLst/>
          </a:prstGeom>
        </p:spPr>
        <p:txBody>
          <a:bodyPr lIns="0" tIns="0" rIns="0" bIns="0" rtlCol="0" anchor="t">
            <a:spAutoFit/>
          </a:bodyPr>
          <a:lstStyle/>
          <a:p>
            <a:pPr algn="l">
              <a:lnSpc>
                <a:spcPts val="4759"/>
              </a:lnSpc>
            </a:pPr>
            <a:r>
              <a:rPr lang="en-US" sz="3399" b="1" dirty="0">
                <a:solidFill>
                  <a:srgbClr val="2D3880"/>
                </a:solidFill>
                <a:latin typeface="Canva Sans Bold"/>
                <a:ea typeface="Canva Sans Bold"/>
                <a:cs typeface="Canva Sans Bold"/>
                <a:sym typeface="Canva Sans Bold"/>
              </a:rPr>
              <a:t>1. Arduino IDE : </a:t>
            </a:r>
          </a:p>
        </p:txBody>
      </p:sp>
      <p:sp>
        <p:nvSpPr>
          <p:cNvPr id="10" name="TextBox 10"/>
          <p:cNvSpPr txBox="1"/>
          <p:nvPr/>
        </p:nvSpPr>
        <p:spPr>
          <a:xfrm>
            <a:off x="1495288" y="6711432"/>
            <a:ext cx="11359446" cy="1607185"/>
          </a:xfrm>
          <a:prstGeom prst="rect">
            <a:avLst/>
          </a:prstGeom>
        </p:spPr>
        <p:txBody>
          <a:bodyPr lIns="0" tIns="0" rIns="0" bIns="0" rtlCol="0" anchor="t">
            <a:spAutoFit/>
          </a:bodyPr>
          <a:lstStyle/>
          <a:p>
            <a:pPr algn="just">
              <a:lnSpc>
                <a:spcPts val="4340"/>
              </a:lnSpc>
            </a:pPr>
            <a:r>
              <a:rPr lang="en-US" sz="3100" dirty="0">
                <a:solidFill>
                  <a:srgbClr val="153969"/>
                </a:solidFill>
                <a:latin typeface="Canva Sans"/>
                <a:ea typeface="Canva Sans"/>
                <a:cs typeface="Canva Sans"/>
                <a:sym typeface="Canva Sans"/>
              </a:rPr>
              <a:t>ThingSpeak allows you to aggregate, visualize, and analyze live data streams in the cloud. It provides instant visualizations of data posted by your devices or equipment.</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104</TotalTime>
  <Words>964</Words>
  <Application>Microsoft Office PowerPoint</Application>
  <PresentationFormat>Custom</PresentationFormat>
  <Paragraphs>110</Paragraphs>
  <Slides>20</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20</vt:i4>
      </vt:variant>
    </vt:vector>
  </HeadingPairs>
  <TitlesOfParts>
    <vt:vector size="29" baseType="lpstr">
      <vt:lpstr>Glacial Indifference</vt:lpstr>
      <vt:lpstr>Cormorant Garamond Bold</vt:lpstr>
      <vt:lpstr>Canva Sans</vt:lpstr>
      <vt:lpstr>Glacial Indifference Bold</vt:lpstr>
      <vt:lpstr>Calibri</vt:lpstr>
      <vt:lpstr>Cormorant Garamond Bold Italics</vt:lpstr>
      <vt:lpstr>Arial</vt:lpstr>
      <vt:lpstr>Canva Sans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review1</dc:title>
  <cp:lastModifiedBy>Sharanya Gajjela</cp:lastModifiedBy>
  <cp:revision>13</cp:revision>
  <cp:lastPrinted>2025-01-30T18:20:02Z</cp:lastPrinted>
  <dcterms:created xsi:type="dcterms:W3CDTF">2006-08-16T00:00:00Z</dcterms:created>
  <dcterms:modified xsi:type="dcterms:W3CDTF">2026-01-21T10:47:17Z</dcterms:modified>
  <dc:identifier>DAGReP11b4A</dc:identifier>
</cp:coreProperties>
</file>